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687" r:id="rId2"/>
    <p:sldId id="698" r:id="rId3"/>
    <p:sldId id="697" r:id="rId4"/>
    <p:sldId id="701" r:id="rId5"/>
    <p:sldId id="702" r:id="rId6"/>
    <p:sldId id="688" r:id="rId7"/>
    <p:sldId id="699" r:id="rId8"/>
    <p:sldId id="689" r:id="rId9"/>
    <p:sldId id="692" r:id="rId10"/>
    <p:sldId id="690" r:id="rId11"/>
    <p:sldId id="693" r:id="rId12"/>
    <p:sldId id="694" r:id="rId13"/>
    <p:sldId id="695" r:id="rId14"/>
    <p:sldId id="696" r:id="rId15"/>
    <p:sldId id="700" r:id="rId16"/>
    <p:sldId id="703" r:id="rId17"/>
    <p:sldId id="691" r:id="rId18"/>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92DCCB-36DA-44D5-A2F1-2261131D034A}" v="12" dt="2021-06-28T18:56:38.0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2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rnando J. F. Moreira" userId="a0e73f52c82963a4" providerId="LiveId" clId="{2F500587-1F9C-4BED-9D8A-2F0763FE6181}"/>
    <pc:docChg chg="custSel addSld modSld sldOrd">
      <pc:chgData name="Fernando J. F. Moreira" userId="a0e73f52c82963a4" providerId="LiveId" clId="{2F500587-1F9C-4BED-9D8A-2F0763FE6181}" dt="2021-06-09T21:42:19.345" v="496" actId="20578"/>
      <pc:docMkLst>
        <pc:docMk/>
      </pc:docMkLst>
      <pc:sldChg chg="addSp modSp mod">
        <pc:chgData name="Fernando J. F. Moreira" userId="a0e73f52c82963a4" providerId="LiveId" clId="{2F500587-1F9C-4BED-9D8A-2F0763FE6181}" dt="2021-06-09T21:02:25.473" v="201" actId="12"/>
        <pc:sldMkLst>
          <pc:docMk/>
          <pc:sldMk cId="3855123071" sldId="689"/>
        </pc:sldMkLst>
        <pc:spChg chg="add mod">
          <ac:chgData name="Fernando J. F. Moreira" userId="a0e73f52c82963a4" providerId="LiveId" clId="{2F500587-1F9C-4BED-9D8A-2F0763FE6181}" dt="2021-06-09T21:02:25.473" v="201" actId="12"/>
          <ac:spMkLst>
            <pc:docMk/>
            <pc:sldMk cId="3855123071" sldId="689"/>
            <ac:spMk id="2" creationId="{1E740170-4C21-4445-87CE-0371909A8869}"/>
          </ac:spMkLst>
        </pc:spChg>
        <pc:spChg chg="mod">
          <ac:chgData name="Fernando J. F. Moreira" userId="a0e73f52c82963a4" providerId="LiveId" clId="{2F500587-1F9C-4BED-9D8A-2F0763FE6181}" dt="2021-06-09T20:37:54.739" v="188" actId="20577"/>
          <ac:spMkLst>
            <pc:docMk/>
            <pc:sldMk cId="3855123071" sldId="689"/>
            <ac:spMk id="3" creationId="{40F69394-54E0-4B3D-B62A-CD1F3322E085}"/>
          </ac:spMkLst>
        </pc:spChg>
      </pc:sldChg>
      <pc:sldChg chg="addSp delSp modSp add mod">
        <pc:chgData name="Fernando J. F. Moreira" userId="a0e73f52c82963a4" providerId="LiveId" clId="{2F500587-1F9C-4BED-9D8A-2F0763FE6181}" dt="2021-06-09T21:23:43.174" v="337" actId="20577"/>
        <pc:sldMkLst>
          <pc:docMk/>
          <pc:sldMk cId="1804178859" sldId="690"/>
        </pc:sldMkLst>
        <pc:spChg chg="mod">
          <ac:chgData name="Fernando J. F. Moreira" userId="a0e73f52c82963a4" providerId="LiveId" clId="{2F500587-1F9C-4BED-9D8A-2F0763FE6181}" dt="2021-06-09T21:19:18.312" v="290" actId="20577"/>
          <ac:spMkLst>
            <pc:docMk/>
            <pc:sldMk cId="1804178859" sldId="690"/>
            <ac:spMk id="2" creationId="{1E740170-4C21-4445-87CE-0371909A8869}"/>
          </ac:spMkLst>
        </pc:spChg>
        <pc:spChg chg="del">
          <ac:chgData name="Fernando J. F. Moreira" userId="a0e73f52c82963a4" providerId="LiveId" clId="{2F500587-1F9C-4BED-9D8A-2F0763FE6181}" dt="2021-06-09T21:07:45.507" v="203" actId="478"/>
          <ac:spMkLst>
            <pc:docMk/>
            <pc:sldMk cId="1804178859" sldId="690"/>
            <ac:spMk id="3" creationId="{40F69394-54E0-4B3D-B62A-CD1F3322E085}"/>
          </ac:spMkLst>
        </pc:spChg>
        <pc:spChg chg="add mod">
          <ac:chgData name="Fernando J. F. Moreira" userId="a0e73f52c82963a4" providerId="LiveId" clId="{2F500587-1F9C-4BED-9D8A-2F0763FE6181}" dt="2021-06-09T21:23:43.174" v="337" actId="20577"/>
          <ac:spMkLst>
            <pc:docMk/>
            <pc:sldMk cId="1804178859" sldId="690"/>
            <ac:spMk id="4" creationId="{AFA535F1-02AC-4952-B458-9A9F9E8CF3C6}"/>
          </ac:spMkLst>
        </pc:spChg>
      </pc:sldChg>
      <pc:sldChg chg="new">
        <pc:chgData name="Fernando J. F. Moreira" userId="a0e73f52c82963a4" providerId="LiveId" clId="{2F500587-1F9C-4BED-9D8A-2F0763FE6181}" dt="2021-06-09T21:12:46.448" v="234" actId="680"/>
        <pc:sldMkLst>
          <pc:docMk/>
          <pc:sldMk cId="3477493443" sldId="691"/>
        </pc:sldMkLst>
      </pc:sldChg>
      <pc:sldChg chg="modSp add mod ord">
        <pc:chgData name="Fernando J. F. Moreira" userId="a0e73f52c82963a4" providerId="LiveId" clId="{2F500587-1F9C-4BED-9D8A-2F0763FE6181}" dt="2021-06-09T21:19:07.181" v="274" actId="20577"/>
        <pc:sldMkLst>
          <pc:docMk/>
          <pc:sldMk cId="2281730961" sldId="692"/>
        </pc:sldMkLst>
        <pc:spChg chg="mod">
          <ac:chgData name="Fernando J. F. Moreira" userId="a0e73f52c82963a4" providerId="LiveId" clId="{2F500587-1F9C-4BED-9D8A-2F0763FE6181}" dt="2021-06-09T21:19:07.181" v="274" actId="20577"/>
          <ac:spMkLst>
            <pc:docMk/>
            <pc:sldMk cId="2281730961" sldId="692"/>
            <ac:spMk id="2" creationId="{1E740170-4C21-4445-87CE-0371909A8869}"/>
          </ac:spMkLst>
        </pc:spChg>
        <pc:spChg chg="mod">
          <ac:chgData name="Fernando J. F. Moreira" userId="a0e73f52c82963a4" providerId="LiveId" clId="{2F500587-1F9C-4BED-9D8A-2F0763FE6181}" dt="2021-06-09T21:18:31.765" v="263" actId="113"/>
          <ac:spMkLst>
            <pc:docMk/>
            <pc:sldMk cId="2281730961" sldId="692"/>
            <ac:spMk id="4" creationId="{AFA535F1-02AC-4952-B458-9A9F9E8CF3C6}"/>
          </ac:spMkLst>
        </pc:spChg>
      </pc:sldChg>
      <pc:sldChg chg="modSp add mod">
        <pc:chgData name="Fernando J. F. Moreira" userId="a0e73f52c82963a4" providerId="LiveId" clId="{2F500587-1F9C-4BED-9D8A-2F0763FE6181}" dt="2021-06-09T21:33:51.653" v="367" actId="2710"/>
        <pc:sldMkLst>
          <pc:docMk/>
          <pc:sldMk cId="3135316738" sldId="693"/>
        </pc:sldMkLst>
        <pc:spChg chg="mod">
          <ac:chgData name="Fernando J. F. Moreira" userId="a0e73f52c82963a4" providerId="LiveId" clId="{2F500587-1F9C-4BED-9D8A-2F0763FE6181}" dt="2021-06-09T21:24:42.983" v="339"/>
          <ac:spMkLst>
            <pc:docMk/>
            <pc:sldMk cId="3135316738" sldId="693"/>
            <ac:spMk id="2" creationId="{1E740170-4C21-4445-87CE-0371909A8869}"/>
          </ac:spMkLst>
        </pc:spChg>
        <pc:spChg chg="mod">
          <ac:chgData name="Fernando J. F. Moreira" userId="a0e73f52c82963a4" providerId="LiveId" clId="{2F500587-1F9C-4BED-9D8A-2F0763FE6181}" dt="2021-06-09T21:33:51.653" v="367" actId="2710"/>
          <ac:spMkLst>
            <pc:docMk/>
            <pc:sldMk cId="3135316738" sldId="693"/>
            <ac:spMk id="4" creationId="{AFA535F1-02AC-4952-B458-9A9F9E8CF3C6}"/>
          </ac:spMkLst>
        </pc:spChg>
      </pc:sldChg>
      <pc:sldChg chg="modSp add mod">
        <pc:chgData name="Fernando J. F. Moreira" userId="a0e73f52c82963a4" providerId="LiveId" clId="{2F500587-1F9C-4BED-9D8A-2F0763FE6181}" dt="2021-06-09T21:35:08.441" v="378" actId="2710"/>
        <pc:sldMkLst>
          <pc:docMk/>
          <pc:sldMk cId="1801727953" sldId="694"/>
        </pc:sldMkLst>
        <pc:spChg chg="mod">
          <ac:chgData name="Fernando J. F. Moreira" userId="a0e73f52c82963a4" providerId="LiveId" clId="{2F500587-1F9C-4BED-9D8A-2F0763FE6181}" dt="2021-06-09T21:35:08.441" v="378" actId="2710"/>
          <ac:spMkLst>
            <pc:docMk/>
            <pc:sldMk cId="1801727953" sldId="694"/>
            <ac:spMk id="4" creationId="{AFA535F1-02AC-4952-B458-9A9F9E8CF3C6}"/>
          </ac:spMkLst>
        </pc:spChg>
      </pc:sldChg>
      <pc:sldChg chg="modSp add mod">
        <pc:chgData name="Fernando J. F. Moreira" userId="a0e73f52c82963a4" providerId="LiveId" clId="{2F500587-1F9C-4BED-9D8A-2F0763FE6181}" dt="2021-06-09T21:39:37.018" v="477" actId="123"/>
        <pc:sldMkLst>
          <pc:docMk/>
          <pc:sldMk cId="2043266183" sldId="695"/>
        </pc:sldMkLst>
        <pc:spChg chg="mod">
          <ac:chgData name="Fernando J. F. Moreira" userId="a0e73f52c82963a4" providerId="LiveId" clId="{2F500587-1F9C-4BED-9D8A-2F0763FE6181}" dt="2021-06-09T21:36:25.832" v="380"/>
          <ac:spMkLst>
            <pc:docMk/>
            <pc:sldMk cId="2043266183" sldId="695"/>
            <ac:spMk id="2" creationId="{1E740170-4C21-4445-87CE-0371909A8869}"/>
          </ac:spMkLst>
        </pc:spChg>
        <pc:spChg chg="mod">
          <ac:chgData name="Fernando J. F. Moreira" userId="a0e73f52c82963a4" providerId="LiveId" clId="{2F500587-1F9C-4BED-9D8A-2F0763FE6181}" dt="2021-06-09T21:39:37.018" v="477" actId="123"/>
          <ac:spMkLst>
            <pc:docMk/>
            <pc:sldMk cId="2043266183" sldId="695"/>
            <ac:spMk id="4" creationId="{AFA535F1-02AC-4952-B458-9A9F9E8CF3C6}"/>
          </ac:spMkLst>
        </pc:spChg>
      </pc:sldChg>
      <pc:sldChg chg="modSp add mod">
        <pc:chgData name="Fernando J. F. Moreira" userId="a0e73f52c82963a4" providerId="LiveId" clId="{2F500587-1F9C-4BED-9D8A-2F0763FE6181}" dt="2021-06-09T21:42:19.345" v="496" actId="20578"/>
        <pc:sldMkLst>
          <pc:docMk/>
          <pc:sldMk cId="3771333629" sldId="696"/>
        </pc:sldMkLst>
        <pc:spChg chg="mod">
          <ac:chgData name="Fernando J. F. Moreira" userId="a0e73f52c82963a4" providerId="LiveId" clId="{2F500587-1F9C-4BED-9D8A-2F0763FE6181}" dt="2021-06-09T21:40:33.368" v="480" actId="113"/>
          <ac:spMkLst>
            <pc:docMk/>
            <pc:sldMk cId="3771333629" sldId="696"/>
            <ac:spMk id="2" creationId="{1E740170-4C21-4445-87CE-0371909A8869}"/>
          </ac:spMkLst>
        </pc:spChg>
        <pc:spChg chg="mod">
          <ac:chgData name="Fernando J. F. Moreira" userId="a0e73f52c82963a4" providerId="LiveId" clId="{2F500587-1F9C-4BED-9D8A-2F0763FE6181}" dt="2021-06-09T21:42:19.345" v="496" actId="20578"/>
          <ac:spMkLst>
            <pc:docMk/>
            <pc:sldMk cId="3771333629" sldId="696"/>
            <ac:spMk id="4" creationId="{AFA535F1-02AC-4952-B458-9A9F9E8CF3C6}"/>
          </ac:spMkLst>
        </pc:spChg>
      </pc:sldChg>
    </pc:docChg>
  </pc:docChgLst>
  <pc:docChgLst>
    <pc:chgData name="Fernando J. F. Moreira" userId="a0e73f52c82963a4" providerId="LiveId" clId="{E092DCCB-36DA-44D5-A2F1-2261131D034A}"/>
    <pc:docChg chg="undo custSel addSld modSld sldOrd">
      <pc:chgData name="Fernando J. F. Moreira" userId="a0e73f52c82963a4" providerId="LiveId" clId="{E092DCCB-36DA-44D5-A2F1-2261131D034A}" dt="2021-06-28T18:56:57.025" v="3294" actId="20577"/>
      <pc:docMkLst>
        <pc:docMk/>
      </pc:docMkLst>
      <pc:sldChg chg="modSp mod">
        <pc:chgData name="Fernando J. F. Moreira" userId="a0e73f52c82963a4" providerId="LiveId" clId="{E092DCCB-36DA-44D5-A2F1-2261131D034A}" dt="2021-06-27T20:33:15.163" v="2716" actId="20577"/>
        <pc:sldMkLst>
          <pc:docMk/>
          <pc:sldMk cId="0" sldId="687"/>
        </pc:sldMkLst>
        <pc:spChg chg="mod">
          <ac:chgData name="Fernando J. F. Moreira" userId="a0e73f52c82963a4" providerId="LiveId" clId="{E092DCCB-36DA-44D5-A2F1-2261131D034A}" dt="2021-06-27T20:31:52.011" v="2645" actId="1076"/>
          <ac:spMkLst>
            <pc:docMk/>
            <pc:sldMk cId="0" sldId="687"/>
            <ac:spMk id="3" creationId="{40F69394-54E0-4B3D-B62A-CD1F3322E085}"/>
          </ac:spMkLst>
        </pc:spChg>
        <pc:spChg chg="mod">
          <ac:chgData name="Fernando J. F. Moreira" userId="a0e73f52c82963a4" providerId="LiveId" clId="{E092DCCB-36DA-44D5-A2F1-2261131D034A}" dt="2021-06-27T20:33:15.163" v="2716" actId="20577"/>
          <ac:spMkLst>
            <pc:docMk/>
            <pc:sldMk cId="0" sldId="687"/>
            <ac:spMk id="4" creationId="{79D295C8-F7FB-441C-BDB2-2750304DD08F}"/>
          </ac:spMkLst>
        </pc:spChg>
      </pc:sldChg>
      <pc:sldChg chg="modSp mod">
        <pc:chgData name="Fernando J. F. Moreira" userId="a0e73f52c82963a4" providerId="LiveId" clId="{E092DCCB-36DA-44D5-A2F1-2261131D034A}" dt="2021-06-27T16:19:55.004" v="39" actId="20577"/>
        <pc:sldMkLst>
          <pc:docMk/>
          <pc:sldMk cId="3952166276" sldId="688"/>
        </pc:sldMkLst>
        <pc:spChg chg="mod">
          <ac:chgData name="Fernando J. F. Moreira" userId="a0e73f52c82963a4" providerId="LiveId" clId="{E092DCCB-36DA-44D5-A2F1-2261131D034A}" dt="2021-06-27T16:19:55.004" v="39" actId="20577"/>
          <ac:spMkLst>
            <pc:docMk/>
            <pc:sldMk cId="3952166276" sldId="688"/>
            <ac:spMk id="3" creationId="{40F69394-54E0-4B3D-B62A-CD1F3322E085}"/>
          </ac:spMkLst>
        </pc:spChg>
      </pc:sldChg>
      <pc:sldChg chg="delSp mod">
        <pc:chgData name="Fernando J. F. Moreira" userId="a0e73f52c82963a4" providerId="LiveId" clId="{E092DCCB-36DA-44D5-A2F1-2261131D034A}" dt="2021-06-27T19:19:26.053" v="712" actId="478"/>
        <pc:sldMkLst>
          <pc:docMk/>
          <pc:sldMk cId="3855123071" sldId="689"/>
        </pc:sldMkLst>
        <pc:spChg chg="del">
          <ac:chgData name="Fernando J. F. Moreira" userId="a0e73f52c82963a4" providerId="LiveId" clId="{E092DCCB-36DA-44D5-A2F1-2261131D034A}" dt="2021-06-27T19:19:26.053" v="712" actId="478"/>
          <ac:spMkLst>
            <pc:docMk/>
            <pc:sldMk cId="3855123071" sldId="689"/>
            <ac:spMk id="2" creationId="{1E740170-4C21-4445-87CE-0371909A8869}"/>
          </ac:spMkLst>
        </pc:spChg>
      </pc:sldChg>
      <pc:sldChg chg="addSp modSp mod">
        <pc:chgData name="Fernando J. F. Moreira" userId="a0e73f52c82963a4" providerId="LiveId" clId="{E092DCCB-36DA-44D5-A2F1-2261131D034A}" dt="2021-06-27T20:55:32.411" v="3205" actId="1076"/>
        <pc:sldMkLst>
          <pc:docMk/>
          <pc:sldMk cId="3477493443" sldId="691"/>
        </pc:sldMkLst>
        <pc:spChg chg="add mod">
          <ac:chgData name="Fernando J. F. Moreira" userId="a0e73f52c82963a4" providerId="LiveId" clId="{E092DCCB-36DA-44D5-A2F1-2261131D034A}" dt="2021-06-27T20:55:32.411" v="3205" actId="1076"/>
          <ac:spMkLst>
            <pc:docMk/>
            <pc:sldMk cId="3477493443" sldId="691"/>
            <ac:spMk id="2" creationId="{AFB49A73-E2FE-4469-92BB-A472F6BECB16}"/>
          </ac:spMkLst>
        </pc:spChg>
      </pc:sldChg>
      <pc:sldChg chg="addSp modSp mod">
        <pc:chgData name="Fernando J. F. Moreira" userId="a0e73f52c82963a4" providerId="LiveId" clId="{E092DCCB-36DA-44D5-A2F1-2261131D034A}" dt="2021-06-27T19:22:02.756" v="919" actId="113"/>
        <pc:sldMkLst>
          <pc:docMk/>
          <pc:sldMk cId="3771333629" sldId="696"/>
        </pc:sldMkLst>
        <pc:spChg chg="add mod">
          <ac:chgData name="Fernando J. F. Moreira" userId="a0e73f52c82963a4" providerId="LiveId" clId="{E092DCCB-36DA-44D5-A2F1-2261131D034A}" dt="2021-06-27T19:22:02.756" v="919" actId="113"/>
          <ac:spMkLst>
            <pc:docMk/>
            <pc:sldMk cId="3771333629" sldId="696"/>
            <ac:spMk id="3" creationId="{9C9D1D06-00F2-4B9D-A734-7682072CC9A2}"/>
          </ac:spMkLst>
        </pc:spChg>
      </pc:sldChg>
      <pc:sldChg chg="addSp modSp add mod ord">
        <pc:chgData name="Fernando J. F. Moreira" userId="a0e73f52c82963a4" providerId="LiveId" clId="{E092DCCB-36DA-44D5-A2F1-2261131D034A}" dt="2021-06-27T20:17:52.678" v="2099" actId="1076"/>
        <pc:sldMkLst>
          <pc:docMk/>
          <pc:sldMk cId="1015851795" sldId="697"/>
        </pc:sldMkLst>
        <pc:spChg chg="add mod">
          <ac:chgData name="Fernando J. F. Moreira" userId="a0e73f52c82963a4" providerId="LiveId" clId="{E092DCCB-36DA-44D5-A2F1-2261131D034A}" dt="2021-06-27T20:17:40.574" v="2097" actId="6549"/>
          <ac:spMkLst>
            <pc:docMk/>
            <pc:sldMk cId="1015851795" sldId="697"/>
            <ac:spMk id="2" creationId="{AABCC10C-8094-4E0B-8788-6EE4F35D1688}"/>
          </ac:spMkLst>
        </pc:spChg>
        <pc:spChg chg="mod">
          <ac:chgData name="Fernando J. F. Moreira" userId="a0e73f52c82963a4" providerId="LiveId" clId="{E092DCCB-36DA-44D5-A2F1-2261131D034A}" dt="2021-06-27T19:32:52.317" v="952" actId="1076"/>
          <ac:spMkLst>
            <pc:docMk/>
            <pc:sldMk cId="1015851795" sldId="697"/>
            <ac:spMk id="3" creationId="{40F69394-54E0-4B3D-B62A-CD1F3322E085}"/>
          </ac:spMkLst>
        </pc:spChg>
        <pc:spChg chg="add mod">
          <ac:chgData name="Fernando J. F. Moreira" userId="a0e73f52c82963a4" providerId="LiveId" clId="{E092DCCB-36DA-44D5-A2F1-2261131D034A}" dt="2021-06-27T19:33:01.687" v="954" actId="1076"/>
          <ac:spMkLst>
            <pc:docMk/>
            <pc:sldMk cId="1015851795" sldId="697"/>
            <ac:spMk id="4" creationId="{9428AF37-E981-4EDA-A203-BB9A0297F6F9}"/>
          </ac:spMkLst>
        </pc:spChg>
        <pc:spChg chg="add mod">
          <ac:chgData name="Fernando J. F. Moreira" userId="a0e73f52c82963a4" providerId="LiveId" clId="{E092DCCB-36DA-44D5-A2F1-2261131D034A}" dt="2021-06-27T20:17:49.779" v="2098" actId="1076"/>
          <ac:spMkLst>
            <pc:docMk/>
            <pc:sldMk cId="1015851795" sldId="697"/>
            <ac:spMk id="5" creationId="{5B92E337-EE9B-4054-9FD6-A0DA5DFAD4CA}"/>
          </ac:spMkLst>
        </pc:spChg>
        <pc:spChg chg="add mod">
          <ac:chgData name="Fernando J. F. Moreira" userId="a0e73f52c82963a4" providerId="LiveId" clId="{E092DCCB-36DA-44D5-A2F1-2261131D034A}" dt="2021-06-27T20:17:52.678" v="2099" actId="1076"/>
          <ac:spMkLst>
            <pc:docMk/>
            <pc:sldMk cId="1015851795" sldId="697"/>
            <ac:spMk id="7" creationId="{F2566E45-0B9B-406E-9606-9B627810B5CC}"/>
          </ac:spMkLst>
        </pc:spChg>
      </pc:sldChg>
      <pc:sldChg chg="addSp modSp add mod">
        <pc:chgData name="Fernando J. F. Moreira" userId="a0e73f52c82963a4" providerId="LiveId" clId="{E092DCCB-36DA-44D5-A2F1-2261131D034A}" dt="2021-06-27T20:57:20.038" v="3212" actId="1076"/>
        <pc:sldMkLst>
          <pc:docMk/>
          <pc:sldMk cId="4282236353" sldId="698"/>
        </pc:sldMkLst>
        <pc:spChg chg="mod">
          <ac:chgData name="Fernando J. F. Moreira" userId="a0e73f52c82963a4" providerId="LiveId" clId="{E092DCCB-36DA-44D5-A2F1-2261131D034A}" dt="2021-06-27T20:57:20.038" v="3212" actId="1076"/>
          <ac:spMkLst>
            <pc:docMk/>
            <pc:sldMk cId="4282236353" sldId="698"/>
            <ac:spMk id="3" creationId="{40F69394-54E0-4B3D-B62A-CD1F3322E085}"/>
          </ac:spMkLst>
        </pc:spChg>
        <pc:spChg chg="mod">
          <ac:chgData name="Fernando J. F. Moreira" userId="a0e73f52c82963a4" providerId="LiveId" clId="{E092DCCB-36DA-44D5-A2F1-2261131D034A}" dt="2021-06-27T20:57:15.533" v="3211" actId="1076"/>
          <ac:spMkLst>
            <pc:docMk/>
            <pc:sldMk cId="4282236353" sldId="698"/>
            <ac:spMk id="4" creationId="{79D295C8-F7FB-441C-BDB2-2750304DD08F}"/>
          </ac:spMkLst>
        </pc:spChg>
        <pc:spChg chg="add mod">
          <ac:chgData name="Fernando J. F. Moreira" userId="a0e73f52c82963a4" providerId="LiveId" clId="{E092DCCB-36DA-44D5-A2F1-2261131D034A}" dt="2021-06-27T20:57:10.596" v="3210" actId="1076"/>
          <ac:spMkLst>
            <pc:docMk/>
            <pc:sldMk cId="4282236353" sldId="698"/>
            <ac:spMk id="5" creationId="{BEBF7A04-0971-410E-9F15-8675226D18D9}"/>
          </ac:spMkLst>
        </pc:spChg>
        <pc:spChg chg="mod">
          <ac:chgData name="Fernando J. F. Moreira" userId="a0e73f52c82963a4" providerId="LiveId" clId="{E092DCCB-36DA-44D5-A2F1-2261131D034A}" dt="2021-06-27T20:56:56.406" v="3208" actId="6549"/>
          <ac:spMkLst>
            <pc:docMk/>
            <pc:sldMk cId="4282236353" sldId="698"/>
            <ac:spMk id="20482" creationId="{00000000-0000-0000-0000-000000000000}"/>
          </ac:spMkLst>
        </pc:spChg>
      </pc:sldChg>
      <pc:sldChg chg="modSp add mod">
        <pc:chgData name="Fernando J. F. Moreira" userId="a0e73f52c82963a4" providerId="LiveId" clId="{E092DCCB-36DA-44D5-A2F1-2261131D034A}" dt="2021-06-27T20:10:16.515" v="1862" actId="20577"/>
        <pc:sldMkLst>
          <pc:docMk/>
          <pc:sldMk cId="2268241308" sldId="699"/>
        </pc:sldMkLst>
        <pc:spChg chg="mod">
          <ac:chgData name="Fernando J. F. Moreira" userId="a0e73f52c82963a4" providerId="LiveId" clId="{E092DCCB-36DA-44D5-A2F1-2261131D034A}" dt="2021-06-27T20:10:16.515" v="1862" actId="20577"/>
          <ac:spMkLst>
            <pc:docMk/>
            <pc:sldMk cId="2268241308" sldId="699"/>
            <ac:spMk id="3" creationId="{40F69394-54E0-4B3D-B62A-CD1F3322E085}"/>
          </ac:spMkLst>
        </pc:spChg>
      </pc:sldChg>
      <pc:sldChg chg="delSp modSp add mod">
        <pc:chgData name="Fernando J. F. Moreira" userId="a0e73f52c82963a4" providerId="LiveId" clId="{E092DCCB-36DA-44D5-A2F1-2261131D034A}" dt="2021-06-27T20:14:23.627" v="2073" actId="20577"/>
        <pc:sldMkLst>
          <pc:docMk/>
          <pc:sldMk cId="920223065" sldId="700"/>
        </pc:sldMkLst>
        <pc:spChg chg="mod">
          <ac:chgData name="Fernando J. F. Moreira" userId="a0e73f52c82963a4" providerId="LiveId" clId="{E092DCCB-36DA-44D5-A2F1-2261131D034A}" dt="2021-06-27T20:12:31.199" v="1890" actId="20577"/>
          <ac:spMkLst>
            <pc:docMk/>
            <pc:sldMk cId="920223065" sldId="700"/>
            <ac:spMk id="2" creationId="{1E740170-4C21-4445-87CE-0371909A8869}"/>
          </ac:spMkLst>
        </pc:spChg>
        <pc:spChg chg="del">
          <ac:chgData name="Fernando J. F. Moreira" userId="a0e73f52c82963a4" providerId="LiveId" clId="{E092DCCB-36DA-44D5-A2F1-2261131D034A}" dt="2021-06-27T20:14:17.303" v="2070" actId="478"/>
          <ac:spMkLst>
            <pc:docMk/>
            <pc:sldMk cId="920223065" sldId="700"/>
            <ac:spMk id="3" creationId="{9C9D1D06-00F2-4B9D-A734-7682072CC9A2}"/>
          </ac:spMkLst>
        </pc:spChg>
        <pc:spChg chg="mod">
          <ac:chgData name="Fernando J. F. Moreira" userId="a0e73f52c82963a4" providerId="LiveId" clId="{E092DCCB-36DA-44D5-A2F1-2261131D034A}" dt="2021-06-27T20:14:23.627" v="2073" actId="20577"/>
          <ac:spMkLst>
            <pc:docMk/>
            <pc:sldMk cId="920223065" sldId="700"/>
            <ac:spMk id="4" creationId="{AFA535F1-02AC-4952-B458-9A9F9E8CF3C6}"/>
          </ac:spMkLst>
        </pc:spChg>
      </pc:sldChg>
      <pc:sldChg chg="delSp modSp add mod">
        <pc:chgData name="Fernando J. F. Moreira" userId="a0e73f52c82963a4" providerId="LiveId" clId="{E092DCCB-36DA-44D5-A2F1-2261131D034A}" dt="2021-06-27T20:49:55.522" v="3077" actId="20577"/>
        <pc:sldMkLst>
          <pc:docMk/>
          <pc:sldMk cId="365385154" sldId="701"/>
        </pc:sldMkLst>
        <pc:spChg chg="del">
          <ac:chgData name="Fernando J. F. Moreira" userId="a0e73f52c82963a4" providerId="LiveId" clId="{E092DCCB-36DA-44D5-A2F1-2261131D034A}" dt="2021-06-27T20:19:36.485" v="2154" actId="478"/>
          <ac:spMkLst>
            <pc:docMk/>
            <pc:sldMk cId="365385154" sldId="701"/>
            <ac:spMk id="2" creationId="{AABCC10C-8094-4E0B-8788-6EE4F35D1688}"/>
          </ac:spMkLst>
        </pc:spChg>
        <pc:spChg chg="mod">
          <ac:chgData name="Fernando J. F. Moreira" userId="a0e73f52c82963a4" providerId="LiveId" clId="{E092DCCB-36DA-44D5-A2F1-2261131D034A}" dt="2021-06-27T20:34:54.747" v="2738" actId="20577"/>
          <ac:spMkLst>
            <pc:docMk/>
            <pc:sldMk cId="365385154" sldId="701"/>
            <ac:spMk id="3" creationId="{40F69394-54E0-4B3D-B62A-CD1F3322E085}"/>
          </ac:spMkLst>
        </pc:spChg>
        <pc:spChg chg="del">
          <ac:chgData name="Fernando J. F. Moreira" userId="a0e73f52c82963a4" providerId="LiveId" clId="{E092DCCB-36DA-44D5-A2F1-2261131D034A}" dt="2021-06-27T20:19:09.875" v="2101" actId="478"/>
          <ac:spMkLst>
            <pc:docMk/>
            <pc:sldMk cId="365385154" sldId="701"/>
            <ac:spMk id="4" creationId="{9428AF37-E981-4EDA-A203-BB9A0297F6F9}"/>
          </ac:spMkLst>
        </pc:spChg>
        <pc:spChg chg="del">
          <ac:chgData name="Fernando J. F. Moreira" userId="a0e73f52c82963a4" providerId="LiveId" clId="{E092DCCB-36DA-44D5-A2F1-2261131D034A}" dt="2021-06-27T20:19:40.034" v="2155" actId="478"/>
          <ac:spMkLst>
            <pc:docMk/>
            <pc:sldMk cId="365385154" sldId="701"/>
            <ac:spMk id="5" creationId="{5B92E337-EE9B-4054-9FD6-A0DA5DFAD4CA}"/>
          </ac:spMkLst>
        </pc:spChg>
        <pc:spChg chg="mod">
          <ac:chgData name="Fernando J. F. Moreira" userId="a0e73f52c82963a4" providerId="LiveId" clId="{E092DCCB-36DA-44D5-A2F1-2261131D034A}" dt="2021-06-27T20:49:55.522" v="3077" actId="20577"/>
          <ac:spMkLst>
            <pc:docMk/>
            <pc:sldMk cId="365385154" sldId="701"/>
            <ac:spMk id="7" creationId="{F2566E45-0B9B-406E-9606-9B627810B5CC}"/>
          </ac:spMkLst>
        </pc:spChg>
      </pc:sldChg>
      <pc:sldChg chg="add">
        <pc:chgData name="Fernando J. F. Moreira" userId="a0e73f52c82963a4" providerId="LiveId" clId="{E092DCCB-36DA-44D5-A2F1-2261131D034A}" dt="2021-06-27T20:34:39.939" v="2717" actId="2890"/>
        <pc:sldMkLst>
          <pc:docMk/>
          <pc:sldMk cId="2396257298" sldId="702"/>
        </pc:sldMkLst>
      </pc:sldChg>
      <pc:sldChg chg="addSp modSp add mod">
        <pc:chgData name="Fernando J. F. Moreira" userId="a0e73f52c82963a4" providerId="LiveId" clId="{E092DCCB-36DA-44D5-A2F1-2261131D034A}" dt="2021-06-28T18:56:57.025" v="3294" actId="20577"/>
        <pc:sldMkLst>
          <pc:docMk/>
          <pc:sldMk cId="942114697" sldId="703"/>
        </pc:sldMkLst>
        <pc:spChg chg="mod">
          <ac:chgData name="Fernando J. F. Moreira" userId="a0e73f52c82963a4" providerId="LiveId" clId="{E092DCCB-36DA-44D5-A2F1-2261131D034A}" dt="2021-06-27T20:52:36.120" v="3084" actId="20577"/>
          <ac:spMkLst>
            <pc:docMk/>
            <pc:sldMk cId="942114697" sldId="703"/>
            <ac:spMk id="2" creationId="{1E740170-4C21-4445-87CE-0371909A8869}"/>
          </ac:spMkLst>
        </pc:spChg>
        <pc:spChg chg="add mod">
          <ac:chgData name="Fernando J. F. Moreira" userId="a0e73f52c82963a4" providerId="LiveId" clId="{E092DCCB-36DA-44D5-A2F1-2261131D034A}" dt="2021-06-28T18:56:57.025" v="3294" actId="20577"/>
          <ac:spMkLst>
            <pc:docMk/>
            <pc:sldMk cId="942114697" sldId="703"/>
            <ac:spMk id="3" creationId="{39252327-BE0A-4035-B2ED-1692697D4F95}"/>
          </ac:spMkLst>
        </pc:spChg>
        <pc:spChg chg="mod">
          <ac:chgData name="Fernando J. F. Moreira" userId="a0e73f52c82963a4" providerId="LiveId" clId="{E092DCCB-36DA-44D5-A2F1-2261131D034A}" dt="2021-06-27T20:54:05.838" v="3160" actId="20577"/>
          <ac:spMkLst>
            <pc:docMk/>
            <pc:sldMk cId="942114697" sldId="703"/>
            <ac:spMk id="4" creationId="{AFA535F1-02AC-4952-B458-9A9F9E8CF3C6}"/>
          </ac:spMkLst>
        </pc:spChg>
        <pc:spChg chg="add">
          <ac:chgData name="Fernando J. F. Moreira" userId="a0e73f52c82963a4" providerId="LiveId" clId="{E092DCCB-36DA-44D5-A2F1-2261131D034A}" dt="2021-06-27T20:54:15.633" v="3161" actId="22"/>
          <ac:spMkLst>
            <pc:docMk/>
            <pc:sldMk cId="942114697" sldId="703"/>
            <ac:spMk id="6" creationId="{71230292-75AB-4ACA-8889-78E01C4C9C6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914400" y="2130426"/>
            <a:ext cx="10363200" cy="1470025"/>
          </a:xfrm>
        </p:spPr>
        <p:txBody>
          <a:bodyPr/>
          <a:lstStyle/>
          <a:p>
            <a:r>
              <a:rPr lang="pt-BR"/>
              <a:t>Clique para editar o estilo do título mestre</a:t>
            </a:r>
          </a:p>
        </p:txBody>
      </p:sp>
      <p:sp>
        <p:nvSpPr>
          <p:cNvPr id="3" name="Subtítulo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a:t>Clique para editar o estilo do subtítulo mestre</a:t>
            </a:r>
          </a:p>
        </p:txBody>
      </p:sp>
    </p:spTree>
    <p:extLst>
      <p:ext uri="{BB962C8B-B14F-4D97-AF65-F5344CB8AC3E}">
        <p14:creationId xmlns:p14="http://schemas.microsoft.com/office/powerpoint/2010/main" val="3898275110"/>
      </p:ext>
    </p:extLst>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Tree>
    <p:extLst>
      <p:ext uri="{BB962C8B-B14F-4D97-AF65-F5344CB8AC3E}">
        <p14:creationId xmlns:p14="http://schemas.microsoft.com/office/powerpoint/2010/main" val="1395597861"/>
      </p:ext>
    </p:extLst>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100013"/>
            <a:ext cx="2743200" cy="6226176"/>
          </a:xfrm>
        </p:spPr>
        <p:txBody>
          <a:bodyPr vert="eaVert"/>
          <a:lstStyle/>
          <a:p>
            <a:r>
              <a:rPr lang="pt-BR"/>
              <a:t>Clique para editar o estilo do título mestre</a:t>
            </a:r>
          </a:p>
        </p:txBody>
      </p:sp>
      <p:sp>
        <p:nvSpPr>
          <p:cNvPr id="3" name="Espaço Reservado para Texto Vertical 2"/>
          <p:cNvSpPr>
            <a:spLocks noGrp="1"/>
          </p:cNvSpPr>
          <p:nvPr>
            <p:ph type="body" orient="vert" idx="1"/>
          </p:nvPr>
        </p:nvSpPr>
        <p:spPr>
          <a:xfrm>
            <a:off x="609600" y="-100013"/>
            <a:ext cx="8026400" cy="6226176"/>
          </a:xfrm>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Tree>
    <p:extLst>
      <p:ext uri="{BB962C8B-B14F-4D97-AF65-F5344CB8AC3E}">
        <p14:creationId xmlns:p14="http://schemas.microsoft.com/office/powerpoint/2010/main" val="492314318"/>
      </p:ext>
    </p:extLst>
  </p:cSld>
  <p:clrMapOvr>
    <a:masterClrMapping/>
  </p:clrMapOvr>
  <p:transition>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ítulo e tabela">
    <p:spTree>
      <p:nvGrpSpPr>
        <p:cNvPr id="1" name=""/>
        <p:cNvGrpSpPr/>
        <p:nvPr/>
      </p:nvGrpSpPr>
      <p:grpSpPr>
        <a:xfrm>
          <a:off x="0" y="0"/>
          <a:ext cx="0" cy="0"/>
          <a:chOff x="0" y="0"/>
          <a:chExt cx="0" cy="0"/>
        </a:xfrm>
      </p:grpSpPr>
      <p:sp>
        <p:nvSpPr>
          <p:cNvPr id="2" name="Título 1"/>
          <p:cNvSpPr>
            <a:spLocks noGrp="1"/>
          </p:cNvSpPr>
          <p:nvPr>
            <p:ph type="title"/>
          </p:nvPr>
        </p:nvSpPr>
        <p:spPr>
          <a:xfrm>
            <a:off x="609600" y="-100013"/>
            <a:ext cx="10972800" cy="1143001"/>
          </a:xfrm>
        </p:spPr>
        <p:txBody>
          <a:bodyPr/>
          <a:lstStyle/>
          <a:p>
            <a:r>
              <a:rPr lang="pt-BR"/>
              <a:t>Clique para editar o estilo do título mestre</a:t>
            </a:r>
          </a:p>
        </p:txBody>
      </p:sp>
      <p:sp>
        <p:nvSpPr>
          <p:cNvPr id="3" name="Espaço Reservado para Tabela 2"/>
          <p:cNvSpPr>
            <a:spLocks noGrp="1"/>
          </p:cNvSpPr>
          <p:nvPr>
            <p:ph type="tbl" idx="1"/>
          </p:nvPr>
        </p:nvSpPr>
        <p:spPr>
          <a:xfrm>
            <a:off x="609600" y="1600201"/>
            <a:ext cx="10972800" cy="4525963"/>
          </a:xfrm>
        </p:spPr>
        <p:txBody>
          <a:bodyPr/>
          <a:lstStyle/>
          <a:p>
            <a:pPr lvl="0"/>
            <a:endParaRPr lang="pt-BR" noProof="0"/>
          </a:p>
        </p:txBody>
      </p:sp>
    </p:spTree>
    <p:extLst>
      <p:ext uri="{BB962C8B-B14F-4D97-AF65-F5344CB8AC3E}">
        <p14:creationId xmlns:p14="http://schemas.microsoft.com/office/powerpoint/2010/main" val="4138528038"/>
      </p:ext>
    </p:extLst>
  </p:cSld>
  <p:clrMapOvr>
    <a:masterClrMapping/>
  </p:clrMapOvr>
  <p:transition>
    <p:rand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údo">
    <p:spTree>
      <p:nvGrpSpPr>
        <p:cNvPr id="1" name=""/>
        <p:cNvGrpSpPr/>
        <p:nvPr/>
      </p:nvGrpSpPr>
      <p:grpSpPr>
        <a:xfrm>
          <a:off x="0" y="0"/>
          <a:ext cx="0" cy="0"/>
          <a:chOff x="0" y="0"/>
          <a:chExt cx="0" cy="0"/>
        </a:xfrm>
      </p:grpSpPr>
      <p:sp>
        <p:nvSpPr>
          <p:cNvPr id="2" name="Espaço Reservado para Conteúdo 1"/>
          <p:cNvSpPr>
            <a:spLocks noGrp="1"/>
          </p:cNvSpPr>
          <p:nvPr>
            <p:ph/>
          </p:nvPr>
        </p:nvSpPr>
        <p:spPr>
          <a:xfrm>
            <a:off x="609600" y="-100013"/>
            <a:ext cx="10972800" cy="6226176"/>
          </a:xfrm>
        </p:spPr>
        <p:txBody>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Tree>
    <p:extLst>
      <p:ext uri="{BB962C8B-B14F-4D97-AF65-F5344CB8AC3E}">
        <p14:creationId xmlns:p14="http://schemas.microsoft.com/office/powerpoint/2010/main" val="2332062484"/>
      </p:ext>
    </p:extLst>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idx="1"/>
          </p:nvPr>
        </p:nvSpPr>
        <p:spPr/>
        <p:txBody>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Tree>
    <p:extLst>
      <p:ext uri="{BB962C8B-B14F-4D97-AF65-F5344CB8AC3E}">
        <p14:creationId xmlns:p14="http://schemas.microsoft.com/office/powerpoint/2010/main" val="586445471"/>
      </p:ext>
    </p:extLst>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963084" y="4406901"/>
            <a:ext cx="10363200" cy="1362075"/>
          </a:xfrm>
        </p:spPr>
        <p:txBody>
          <a:bodyPr anchor="t"/>
          <a:lstStyle>
            <a:lvl1pPr algn="l">
              <a:defRPr sz="4000" b="1" cap="all"/>
            </a:lvl1pPr>
          </a:lstStyle>
          <a:p>
            <a:r>
              <a:rPr lang="pt-BR"/>
              <a:t>Clique para editar o estilo do título mestre</a:t>
            </a:r>
          </a:p>
        </p:txBody>
      </p:sp>
      <p:sp>
        <p:nvSpPr>
          <p:cNvPr id="3" name="Espaço Reservado para Texto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a:t>Clique para editar os estilos do texto mestre</a:t>
            </a:r>
          </a:p>
        </p:txBody>
      </p:sp>
    </p:spTree>
    <p:extLst>
      <p:ext uri="{BB962C8B-B14F-4D97-AF65-F5344CB8AC3E}">
        <p14:creationId xmlns:p14="http://schemas.microsoft.com/office/powerpoint/2010/main" val="2591630409"/>
      </p:ext>
    </p:extLst>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Tree>
    <p:extLst>
      <p:ext uri="{BB962C8B-B14F-4D97-AF65-F5344CB8AC3E}">
        <p14:creationId xmlns:p14="http://schemas.microsoft.com/office/powerpoint/2010/main" val="1827798237"/>
      </p:ext>
    </p:extLst>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609600" y="274638"/>
            <a:ext cx="10972800" cy="1143000"/>
          </a:xfrm>
        </p:spPr>
        <p:txBody>
          <a:bodyPr/>
          <a:lstStyle>
            <a:lvl1pPr>
              <a:defRPr/>
            </a:lvl1pPr>
          </a:lstStyle>
          <a:p>
            <a:r>
              <a:rPr lang="pt-BR"/>
              <a:t>Clique para editar o estilo do título mestre</a:t>
            </a:r>
          </a:p>
        </p:txBody>
      </p:sp>
      <p:sp>
        <p:nvSpPr>
          <p:cNvPr id="3" name="Espaço Reservado para Texto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4" name="Espaço Reservado para Conteúdo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6" name="Espaço Reservado para Conteúdo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Tree>
    <p:extLst>
      <p:ext uri="{BB962C8B-B14F-4D97-AF65-F5344CB8AC3E}">
        <p14:creationId xmlns:p14="http://schemas.microsoft.com/office/powerpoint/2010/main" val="1804332602"/>
      </p:ext>
    </p:extLst>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sz="2400"/>
            </a:lvl1pPr>
          </a:lstStyle>
          <a:p>
            <a:r>
              <a:rPr lang="pt-BR" dirty="0"/>
              <a:t>Clique para editar o estilo do título mestre</a:t>
            </a:r>
          </a:p>
        </p:txBody>
      </p:sp>
    </p:spTree>
    <p:extLst>
      <p:ext uri="{BB962C8B-B14F-4D97-AF65-F5344CB8AC3E}">
        <p14:creationId xmlns:p14="http://schemas.microsoft.com/office/powerpoint/2010/main" val="2625228641"/>
      </p:ext>
    </p:extLst>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0982003"/>
      </p:ext>
    </p:extLst>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09601" y="273050"/>
            <a:ext cx="4011084" cy="1162050"/>
          </a:xfrm>
        </p:spPr>
        <p:txBody>
          <a:bodyPr anchor="b"/>
          <a:lstStyle>
            <a:lvl1pPr algn="l">
              <a:defRPr sz="2000" b="1"/>
            </a:lvl1pPr>
          </a:lstStyle>
          <a:p>
            <a:r>
              <a:rPr lang="pt-BR"/>
              <a:t>Clique para editar o estilo do título mestre</a:t>
            </a:r>
          </a:p>
        </p:txBody>
      </p:sp>
      <p:sp>
        <p:nvSpPr>
          <p:cNvPr id="3" name="Espaço Reservado para Conteúdo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Tree>
    <p:extLst>
      <p:ext uri="{BB962C8B-B14F-4D97-AF65-F5344CB8AC3E}">
        <p14:creationId xmlns:p14="http://schemas.microsoft.com/office/powerpoint/2010/main" val="3137463422"/>
      </p:ext>
    </p:extLst>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389717" y="4800600"/>
            <a:ext cx="7315200" cy="566738"/>
          </a:xfrm>
        </p:spPr>
        <p:txBody>
          <a:bodyPr anchor="b"/>
          <a:lstStyle>
            <a:lvl1pPr algn="l">
              <a:defRPr sz="2000" b="1"/>
            </a:lvl1pPr>
          </a:lstStyle>
          <a:p>
            <a:r>
              <a:rPr lang="pt-BR"/>
              <a:t>Clique para editar o estilo do título mestre</a:t>
            </a:r>
          </a:p>
        </p:txBody>
      </p:sp>
      <p:sp>
        <p:nvSpPr>
          <p:cNvPr id="3" name="Espaço Reservado para Imagem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a:p>
        </p:txBody>
      </p:sp>
      <p:sp>
        <p:nvSpPr>
          <p:cNvPr id="4" name="Espaço Reservado para Texto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Tree>
    <p:extLst>
      <p:ext uri="{BB962C8B-B14F-4D97-AF65-F5344CB8AC3E}">
        <p14:creationId xmlns:p14="http://schemas.microsoft.com/office/powerpoint/2010/main" val="296912265"/>
      </p:ext>
    </p:extLst>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fernado1024"/>
          <p:cNvPicPr>
            <a:picLocks noChangeAspect="1" noChangeArrowheads="1"/>
          </p:cNvPicPr>
          <p:nvPr userDrawn="1"/>
        </p:nvPicPr>
        <p:blipFill>
          <a:blip r:embed="rId15">
            <a:lum bright="70000" contrast="-70000"/>
            <a:extLst>
              <a:ext uri="{28A0092B-C50C-407E-A947-70E740481C1C}">
                <a14:useLocalDpi xmlns:a14="http://schemas.microsoft.com/office/drawing/2010/main" val="0"/>
              </a:ext>
            </a:extLst>
          </a:blip>
          <a:srcRect/>
          <a:stretch>
            <a:fillRect/>
          </a:stretch>
        </p:blipFill>
        <p:spPr bwMode="auto">
          <a:xfrm>
            <a:off x="-48683" y="-15875"/>
            <a:ext cx="12316884" cy="692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09600" y="-100013"/>
            <a:ext cx="10972800"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t-BR" altLang="pt-BR"/>
              <a:t>Clique para editar o estilo do título mestre</a:t>
            </a:r>
          </a:p>
        </p:txBody>
      </p:sp>
      <p:sp>
        <p:nvSpPr>
          <p:cNvPr id="1028"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altLang="pt-BR"/>
              <a:t>Clique para editar os estilos do texto mestre</a:t>
            </a:r>
          </a:p>
          <a:p>
            <a:pPr lvl="1"/>
            <a:r>
              <a:rPr lang="pt-BR" altLang="pt-BR"/>
              <a:t>Segundo nível</a:t>
            </a:r>
          </a:p>
          <a:p>
            <a:pPr lvl="2"/>
            <a:r>
              <a:rPr lang="pt-BR" altLang="pt-BR"/>
              <a:t>Terceiro nível</a:t>
            </a:r>
          </a:p>
          <a:p>
            <a:pPr lvl="3"/>
            <a:r>
              <a:rPr lang="pt-BR" altLang="pt-BR"/>
              <a:t>Quarto nível</a:t>
            </a:r>
          </a:p>
          <a:p>
            <a:pPr lvl="4"/>
            <a:r>
              <a:rPr lang="pt-BR" altLang="pt-BR"/>
              <a:t>Quinto nível</a:t>
            </a:r>
          </a:p>
        </p:txBody>
      </p:sp>
      <p:pic>
        <p:nvPicPr>
          <p:cNvPr id="1029" name="Picture 8" descr="ipen_vaz_gif"/>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10991852" y="57150"/>
            <a:ext cx="1071033"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WordArt 9"/>
          <p:cNvSpPr>
            <a:spLocks noChangeArrowheads="1" noChangeShapeType="1" noTextEdit="1"/>
          </p:cNvSpPr>
          <p:nvPr userDrawn="1"/>
        </p:nvSpPr>
        <p:spPr bwMode="auto">
          <a:xfrm>
            <a:off x="9008534" y="6669089"/>
            <a:ext cx="3136900" cy="1809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pt-BR" sz="1200" b="1" kern="10">
                <a:solidFill>
                  <a:schemeClr val="accent2"/>
                </a:solidFill>
              </a:rPr>
              <a:t>J.C. Bressiani - jbressia@ipen.br</a:t>
            </a:r>
          </a:p>
        </p:txBody>
      </p:sp>
    </p:spTree>
    <p:extLst>
      <p:ext uri="{BB962C8B-B14F-4D97-AF65-F5344CB8AC3E}">
        <p14:creationId xmlns:p14="http://schemas.microsoft.com/office/powerpoint/2010/main" val="33825602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p:random/>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www.youtube.com/watch?v=8cgFHLC5JcI" TargetMode="External"/><Relationship Id="rId2" Type="http://schemas.openxmlformats.org/officeDocument/2006/relationships/hyperlink" Target="https://fapesp.br/14936/fapesp-lanca-chamada-para-centros-de-ciencia-para-o-desenvolvimento" TargetMode="External"/><Relationship Id="rId1" Type="http://schemas.openxmlformats.org/officeDocument/2006/relationships/slideLayout" Target="../slideLayouts/slideLayout7.xml"/><Relationship Id="rId4" Type="http://schemas.openxmlformats.org/officeDocument/2006/relationships/hyperlink" Target="http://www.ipen.br/"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1584907" y="348408"/>
            <a:ext cx="9022186" cy="720080"/>
          </a:xfrm>
          <a:prstGeom prst="rect">
            <a:avLst/>
          </a:prstGeom>
          <a:noFill/>
          <a:ln>
            <a:noFill/>
          </a:ln>
          <a:effectLst>
            <a:outerShdw dist="35921" dir="2700000" algn="ctr" rotWithShape="0">
              <a:schemeClr val="bg2">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pPr>
            <a:r>
              <a:rPr lang="pt-BR" sz="3200" b="1" dirty="0"/>
              <a:t>Programa Ciência para o Desenvolvimento II</a:t>
            </a:r>
          </a:p>
          <a:p>
            <a:pPr algn="ctr" fontAlgn="base">
              <a:spcBef>
                <a:spcPct val="0"/>
              </a:spcBef>
              <a:spcAft>
                <a:spcPct val="0"/>
              </a:spcAft>
            </a:pPr>
            <a:r>
              <a:rPr lang="pt-BR" sz="3200" b="1" dirty="0"/>
              <a:t>Chamada 2021</a:t>
            </a:r>
            <a:r>
              <a:rPr lang="pt-BR" dirty="0"/>
              <a:t> </a:t>
            </a:r>
            <a:endParaRPr lang="pt-BR" altLang="pt-BR" sz="4400" dirty="0">
              <a:solidFill>
                <a:srgbClr val="000000"/>
              </a:solidFill>
              <a:latin typeface="Calibri" panose="020F0502020204030204" pitchFamily="34" charset="0"/>
            </a:endParaRPr>
          </a:p>
        </p:txBody>
      </p:sp>
      <p:sp>
        <p:nvSpPr>
          <p:cNvPr id="3" name="CaixaDeTexto 2">
            <a:extLst>
              <a:ext uri="{FF2B5EF4-FFF2-40B4-BE49-F238E27FC236}">
                <a16:creationId xmlns:a16="http://schemas.microsoft.com/office/drawing/2014/main" id="{40F69394-54E0-4B3D-B62A-CD1F3322E085}"/>
              </a:ext>
            </a:extLst>
          </p:cNvPr>
          <p:cNvSpPr txBox="1"/>
          <p:nvPr/>
        </p:nvSpPr>
        <p:spPr>
          <a:xfrm>
            <a:off x="878889" y="1068488"/>
            <a:ext cx="6614311" cy="3457357"/>
          </a:xfrm>
          <a:prstGeom prst="rect">
            <a:avLst/>
          </a:prstGeom>
          <a:noFill/>
        </p:spPr>
        <p:txBody>
          <a:bodyPr wrap="none" rtlCol="0">
            <a:spAutoFit/>
          </a:bodyPr>
          <a:lstStyle/>
          <a:p>
            <a:r>
              <a:rPr lang="pt-BR" sz="2400" b="1" dirty="0"/>
              <a:t>Centros de Ciência para o Desenvolvimento</a:t>
            </a:r>
          </a:p>
          <a:p>
            <a:endParaRPr lang="pt-BR" b="1" dirty="0"/>
          </a:p>
          <a:p>
            <a:r>
              <a:rPr lang="pt-BR" b="1" dirty="0"/>
              <a:t>Participantes:</a:t>
            </a:r>
          </a:p>
          <a:p>
            <a:pPr marL="285750" indent="-285750">
              <a:lnSpc>
                <a:spcPct val="150000"/>
              </a:lnSpc>
              <a:buFont typeface="Arial" panose="020B0604020202020204" pitchFamily="34" charset="0"/>
              <a:buChar char="•"/>
            </a:pPr>
            <a:r>
              <a:rPr lang="pt-BR" dirty="0"/>
              <a:t>Institutos de Pesquisa</a:t>
            </a:r>
          </a:p>
          <a:p>
            <a:pPr marL="285750" indent="-285750">
              <a:lnSpc>
                <a:spcPct val="150000"/>
              </a:lnSpc>
              <a:buFont typeface="Arial" panose="020B0604020202020204" pitchFamily="34" charset="0"/>
              <a:buChar char="•"/>
            </a:pPr>
            <a:r>
              <a:rPr lang="pt-BR" dirty="0"/>
              <a:t>Universidades (públicas/privadas)</a:t>
            </a:r>
          </a:p>
          <a:p>
            <a:pPr marL="285750" indent="-285750">
              <a:lnSpc>
                <a:spcPct val="150000"/>
              </a:lnSpc>
              <a:buFont typeface="Arial" panose="020B0604020202020204" pitchFamily="34" charset="0"/>
              <a:buChar char="•"/>
            </a:pPr>
            <a:r>
              <a:rPr lang="pt-BR" dirty="0"/>
              <a:t>Inst. Ensino Superior (públicas/privadas)</a:t>
            </a:r>
          </a:p>
          <a:p>
            <a:pPr marL="285750" indent="-285750">
              <a:lnSpc>
                <a:spcPct val="150000"/>
              </a:lnSpc>
              <a:buFont typeface="Arial" panose="020B0604020202020204" pitchFamily="34" charset="0"/>
              <a:buChar char="•"/>
            </a:pPr>
            <a:r>
              <a:rPr lang="pt-BR" b="1" dirty="0"/>
              <a:t>Órgãos do Governo (obrigatório)</a:t>
            </a:r>
          </a:p>
          <a:p>
            <a:pPr marL="285750" indent="-285750">
              <a:lnSpc>
                <a:spcPct val="150000"/>
              </a:lnSpc>
              <a:buFont typeface="Arial" panose="020B0604020202020204" pitchFamily="34" charset="0"/>
              <a:buChar char="•"/>
            </a:pPr>
            <a:r>
              <a:rPr lang="pt-BR" dirty="0"/>
              <a:t>Empresas</a:t>
            </a:r>
          </a:p>
          <a:p>
            <a:pPr marL="285750" indent="-285750">
              <a:lnSpc>
                <a:spcPct val="150000"/>
              </a:lnSpc>
              <a:buFont typeface="Arial" panose="020B0604020202020204" pitchFamily="34" charset="0"/>
              <a:buChar char="•"/>
            </a:pPr>
            <a:r>
              <a:rPr lang="pt-BR" dirty="0"/>
              <a:t>ONGs</a:t>
            </a:r>
          </a:p>
        </p:txBody>
      </p:sp>
      <p:sp>
        <p:nvSpPr>
          <p:cNvPr id="4" name="CaixaDeTexto 3">
            <a:extLst>
              <a:ext uri="{FF2B5EF4-FFF2-40B4-BE49-F238E27FC236}">
                <a16:creationId xmlns:a16="http://schemas.microsoft.com/office/drawing/2014/main" id="{79D295C8-F7FB-441C-BDB2-2750304DD08F}"/>
              </a:ext>
            </a:extLst>
          </p:cNvPr>
          <p:cNvSpPr txBox="1"/>
          <p:nvPr/>
        </p:nvSpPr>
        <p:spPr>
          <a:xfrm>
            <a:off x="878889" y="4525845"/>
            <a:ext cx="6506909" cy="2308324"/>
          </a:xfrm>
          <a:prstGeom prst="rect">
            <a:avLst/>
          </a:prstGeom>
          <a:noFill/>
        </p:spPr>
        <p:txBody>
          <a:bodyPr wrap="none" rtlCol="0">
            <a:spAutoFit/>
          </a:bodyPr>
          <a:lstStyle/>
          <a:p>
            <a:r>
              <a:rPr lang="pt-BR" b="1" dirty="0"/>
              <a:t>Período do financiamento: 3 anos e pode chegar a 5 anos</a:t>
            </a:r>
          </a:p>
          <a:p>
            <a:endParaRPr lang="pt-BR" b="1" dirty="0"/>
          </a:p>
          <a:p>
            <a:r>
              <a:rPr lang="pt-BR" b="1" dirty="0"/>
              <a:t>Apresentação de propostas: 24/09/2021</a:t>
            </a:r>
          </a:p>
          <a:p>
            <a:endParaRPr lang="pt-BR" b="1" dirty="0"/>
          </a:p>
          <a:p>
            <a:r>
              <a:rPr lang="pt-BR" b="1" dirty="0"/>
              <a:t>Investimento FAPESP: R$ 120 milhões</a:t>
            </a:r>
          </a:p>
          <a:p>
            <a:endParaRPr lang="pt-BR" b="1" dirty="0"/>
          </a:p>
          <a:p>
            <a:r>
              <a:rPr lang="pt-BR" b="1" dirty="0"/>
              <a:t>Máximo de R$ 2 milhões/ano</a:t>
            </a:r>
          </a:p>
          <a:p>
            <a:endParaRPr lang="pt-BR"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1584907" y="348408"/>
            <a:ext cx="9022186" cy="720080"/>
          </a:xfrm>
          <a:prstGeom prst="rect">
            <a:avLst/>
          </a:prstGeom>
          <a:noFill/>
          <a:ln>
            <a:noFill/>
          </a:ln>
          <a:effectLst>
            <a:outerShdw dist="35921" dir="2700000" algn="ctr" rotWithShape="0">
              <a:schemeClr val="bg2">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pPr>
            <a:r>
              <a:rPr lang="pt-BR" sz="3200" b="1" dirty="0"/>
              <a:t>Programa Ciência para o Desenvolvimento II</a:t>
            </a:r>
          </a:p>
          <a:p>
            <a:pPr algn="ctr" fontAlgn="base">
              <a:spcBef>
                <a:spcPct val="0"/>
              </a:spcBef>
              <a:spcAft>
                <a:spcPct val="0"/>
              </a:spcAft>
            </a:pPr>
            <a:r>
              <a:rPr lang="pt-BR" sz="3200" b="1" dirty="0"/>
              <a:t>Chamada 2021</a:t>
            </a:r>
            <a:r>
              <a:rPr lang="pt-BR" dirty="0"/>
              <a:t> </a:t>
            </a:r>
            <a:endParaRPr lang="pt-BR" altLang="pt-BR" sz="4400" dirty="0">
              <a:solidFill>
                <a:srgbClr val="000000"/>
              </a:solidFill>
              <a:latin typeface="Calibri" panose="020F0502020204030204" pitchFamily="34" charset="0"/>
            </a:endParaRPr>
          </a:p>
        </p:txBody>
      </p:sp>
      <p:sp>
        <p:nvSpPr>
          <p:cNvPr id="2" name="CaixaDeTexto 1">
            <a:extLst>
              <a:ext uri="{FF2B5EF4-FFF2-40B4-BE49-F238E27FC236}">
                <a16:creationId xmlns:a16="http://schemas.microsoft.com/office/drawing/2014/main" id="{1E740170-4C21-4445-87CE-0371909A8869}"/>
              </a:ext>
            </a:extLst>
          </p:cNvPr>
          <p:cNvSpPr txBox="1"/>
          <p:nvPr/>
        </p:nvSpPr>
        <p:spPr>
          <a:xfrm>
            <a:off x="887767" y="1207363"/>
            <a:ext cx="1843774" cy="738664"/>
          </a:xfrm>
          <a:prstGeom prst="rect">
            <a:avLst/>
          </a:prstGeom>
          <a:noFill/>
        </p:spPr>
        <p:txBody>
          <a:bodyPr wrap="none" rtlCol="0">
            <a:spAutoFit/>
          </a:bodyPr>
          <a:lstStyle/>
          <a:p>
            <a:r>
              <a:rPr lang="pt-BR" sz="2400" b="1" dirty="0"/>
              <a:t>Definições:</a:t>
            </a:r>
          </a:p>
          <a:p>
            <a:pPr marL="285750" indent="-285750">
              <a:buFont typeface="Wingdings" panose="05000000000000000000" pitchFamily="2" charset="2"/>
              <a:buChar char="Ø"/>
            </a:pPr>
            <a:endParaRPr lang="pt-BR" dirty="0"/>
          </a:p>
        </p:txBody>
      </p:sp>
      <p:sp>
        <p:nvSpPr>
          <p:cNvPr id="4" name="CaixaDeTexto 3">
            <a:extLst>
              <a:ext uri="{FF2B5EF4-FFF2-40B4-BE49-F238E27FC236}">
                <a16:creationId xmlns:a16="http://schemas.microsoft.com/office/drawing/2014/main" id="{AFA535F1-02AC-4952-B458-9A9F9E8CF3C6}"/>
              </a:ext>
            </a:extLst>
          </p:cNvPr>
          <p:cNvSpPr txBox="1"/>
          <p:nvPr/>
        </p:nvSpPr>
        <p:spPr>
          <a:xfrm>
            <a:off x="577048" y="1846554"/>
            <a:ext cx="11301274" cy="3375283"/>
          </a:xfrm>
          <a:prstGeom prst="rect">
            <a:avLst/>
          </a:prstGeom>
          <a:noFill/>
        </p:spPr>
        <p:txBody>
          <a:bodyPr wrap="square" rtlCol="0">
            <a:spAutoFit/>
          </a:bodyPr>
          <a:lstStyle/>
          <a:p>
            <a:pPr marL="342900" indent="-342900" algn="just">
              <a:lnSpc>
                <a:spcPct val="150000"/>
              </a:lnSpc>
              <a:buAutoNum type="alphaLcParenR"/>
            </a:pPr>
            <a:r>
              <a:rPr lang="pt-BR" sz="1600" b="0" i="1" dirty="0">
                <a:solidFill>
                  <a:srgbClr val="212529"/>
                </a:solidFill>
                <a:effectLst/>
                <a:latin typeface="Roboto" panose="02000000000000000000" pitchFamily="2" charset="0"/>
              </a:rPr>
              <a:t>Centro de Ciência para o Desenvolvimento (CCD-SP)</a:t>
            </a:r>
            <a:endParaRPr lang="pt-BR" sz="1600" b="0" i="0" dirty="0">
              <a:solidFill>
                <a:srgbClr val="212529"/>
              </a:solidFill>
              <a:effectLst/>
              <a:latin typeface="Roboto" panose="02000000000000000000" pitchFamily="2" charset="0"/>
            </a:endParaRPr>
          </a:p>
          <a:p>
            <a:pPr algn="just">
              <a:lnSpc>
                <a:spcPct val="150000"/>
              </a:lnSpc>
            </a:pPr>
            <a:r>
              <a:rPr lang="pt-BR" sz="1600" b="0" i="0" dirty="0">
                <a:solidFill>
                  <a:srgbClr val="212529"/>
                </a:solidFill>
                <a:effectLst/>
                <a:latin typeface="Roboto" panose="02000000000000000000" pitchFamily="2" charset="0"/>
              </a:rPr>
              <a:t>b) </a:t>
            </a:r>
            <a:r>
              <a:rPr lang="pt-BR" sz="1600" b="0" i="1" dirty="0">
                <a:solidFill>
                  <a:srgbClr val="212529"/>
                </a:solidFill>
                <a:effectLst/>
                <a:latin typeface="Roboto" panose="02000000000000000000" pitchFamily="2" charset="0"/>
              </a:rPr>
              <a:t>Pesquisador Responsável (PR):</a:t>
            </a:r>
            <a:r>
              <a:rPr lang="pt-BR" sz="1600" b="0" i="0" dirty="0">
                <a:solidFill>
                  <a:srgbClr val="212529"/>
                </a:solidFill>
                <a:effectLst/>
                <a:latin typeface="Roboto" panose="02000000000000000000" pitchFamily="2" charset="0"/>
              </a:rPr>
              <a:t> é o Diretor do Centro e responsável por coordenar, preparar e enviar a proposta à FAPESP.</a:t>
            </a:r>
          </a:p>
          <a:p>
            <a:pPr algn="just">
              <a:lnSpc>
                <a:spcPct val="150000"/>
              </a:lnSpc>
            </a:pPr>
            <a:r>
              <a:rPr lang="pt-BR" sz="1600" b="0" i="0" dirty="0">
                <a:solidFill>
                  <a:srgbClr val="212529"/>
                </a:solidFill>
                <a:effectLst/>
                <a:latin typeface="Roboto" panose="02000000000000000000" pitchFamily="2" charset="0"/>
              </a:rPr>
              <a:t>c) P</a:t>
            </a:r>
            <a:r>
              <a:rPr lang="pt-BR" sz="1600" b="0" i="1" dirty="0">
                <a:solidFill>
                  <a:srgbClr val="212529"/>
                </a:solidFill>
                <a:effectLst/>
                <a:latin typeface="Roboto" panose="02000000000000000000" pitchFamily="2" charset="0"/>
              </a:rPr>
              <a:t>esquisador Principal (PP):</a:t>
            </a:r>
            <a:r>
              <a:rPr lang="pt-BR" sz="1600" b="0" i="0" dirty="0">
                <a:solidFill>
                  <a:srgbClr val="212529"/>
                </a:solidFill>
                <a:effectLst/>
                <a:latin typeface="Roboto" panose="02000000000000000000" pitchFamily="2" charset="0"/>
              </a:rPr>
              <a:t> é um pesquisador da equipe, indicado pelo PR e aprovado pela FAPESP</a:t>
            </a:r>
          </a:p>
          <a:p>
            <a:pPr algn="just">
              <a:lnSpc>
                <a:spcPct val="150000"/>
              </a:lnSpc>
            </a:pPr>
            <a:r>
              <a:rPr lang="pt-BR" sz="1600" b="0" i="0" dirty="0">
                <a:solidFill>
                  <a:srgbClr val="212529"/>
                </a:solidFill>
                <a:effectLst/>
                <a:latin typeface="Roboto" panose="02000000000000000000" pitchFamily="2" charset="0"/>
              </a:rPr>
              <a:t>d) </a:t>
            </a:r>
            <a:r>
              <a:rPr lang="pt-BR" sz="1600" b="0" i="1" dirty="0">
                <a:solidFill>
                  <a:srgbClr val="212529"/>
                </a:solidFill>
                <a:effectLst/>
                <a:latin typeface="Roboto" panose="02000000000000000000" pitchFamily="2" charset="0"/>
              </a:rPr>
              <a:t>Pesquisador Associado (PA)</a:t>
            </a:r>
          </a:p>
          <a:p>
            <a:pPr algn="just">
              <a:lnSpc>
                <a:spcPct val="150000"/>
              </a:lnSpc>
            </a:pPr>
            <a:r>
              <a:rPr lang="pt-BR" sz="1600" b="0" i="1" dirty="0">
                <a:solidFill>
                  <a:srgbClr val="212529"/>
                </a:solidFill>
                <a:effectLst/>
                <a:latin typeface="Roboto" panose="02000000000000000000" pitchFamily="2" charset="0"/>
              </a:rPr>
              <a:t>e) Pesquisador Associado vinculado à organização parceira</a:t>
            </a:r>
          </a:p>
          <a:p>
            <a:pPr algn="just">
              <a:lnSpc>
                <a:spcPct val="150000"/>
              </a:lnSpc>
            </a:pPr>
            <a:r>
              <a:rPr lang="pt-BR" sz="1600" i="1" dirty="0">
                <a:solidFill>
                  <a:srgbClr val="212529"/>
                </a:solidFill>
                <a:latin typeface="Roboto" panose="02000000000000000000" pitchFamily="2" charset="0"/>
              </a:rPr>
              <a:t>f) </a:t>
            </a:r>
            <a:r>
              <a:rPr lang="pt-BR" sz="1600" b="0" i="1" dirty="0">
                <a:solidFill>
                  <a:srgbClr val="212529"/>
                </a:solidFill>
                <a:effectLst/>
                <a:latin typeface="Roboto" panose="02000000000000000000" pitchFamily="2" charset="0"/>
              </a:rPr>
              <a:t>Instituição Sede (IS): </a:t>
            </a:r>
            <a:r>
              <a:rPr lang="pt-BR" sz="1600" b="0" i="0" dirty="0">
                <a:solidFill>
                  <a:srgbClr val="212529"/>
                </a:solidFill>
                <a:effectLst/>
                <a:latin typeface="Roboto" panose="02000000000000000000" pitchFamily="2" charset="0"/>
              </a:rPr>
              <a:t>O PR deve ter vínculo empregatício com a IS</a:t>
            </a:r>
          </a:p>
          <a:p>
            <a:pPr algn="just">
              <a:lnSpc>
                <a:spcPct val="150000"/>
              </a:lnSpc>
            </a:pPr>
            <a:r>
              <a:rPr lang="pt-BR" sz="1600" dirty="0">
                <a:solidFill>
                  <a:srgbClr val="212529"/>
                </a:solidFill>
                <a:latin typeface="Roboto" panose="02000000000000000000" pitchFamily="2" charset="0"/>
              </a:rPr>
              <a:t>g) </a:t>
            </a:r>
            <a:r>
              <a:rPr lang="pt-BR" sz="1600" b="0" i="1" dirty="0">
                <a:solidFill>
                  <a:srgbClr val="212529"/>
                </a:solidFill>
                <a:effectLst/>
                <a:latin typeface="Roboto" panose="02000000000000000000" pitchFamily="2" charset="0"/>
              </a:rPr>
              <a:t>Instituições Parceiras (governamentais, empresas ou não governamentais)</a:t>
            </a:r>
            <a:endParaRPr lang="pt-BR" sz="1600" dirty="0">
              <a:solidFill>
                <a:srgbClr val="212529"/>
              </a:solidFill>
              <a:latin typeface="Roboto" panose="02000000000000000000" pitchFamily="2" charset="0"/>
            </a:endParaRPr>
          </a:p>
          <a:p>
            <a:pPr algn="just">
              <a:lnSpc>
                <a:spcPct val="150000"/>
              </a:lnSpc>
            </a:pPr>
            <a:r>
              <a:rPr lang="pt-BR" sz="1600" b="0" i="0" dirty="0">
                <a:solidFill>
                  <a:srgbClr val="212529"/>
                </a:solidFill>
                <a:effectLst/>
                <a:latin typeface="Roboto" panose="02000000000000000000" pitchFamily="2" charset="0"/>
              </a:rPr>
              <a:t>h)  </a:t>
            </a:r>
            <a:r>
              <a:rPr lang="pt-BR" sz="1600" b="0" i="1" dirty="0">
                <a:solidFill>
                  <a:srgbClr val="212529"/>
                </a:solidFill>
                <a:effectLst/>
                <a:latin typeface="Roboto" panose="02000000000000000000" pitchFamily="2" charset="0"/>
              </a:rPr>
              <a:t>Instituições de Pesquisa Associadas</a:t>
            </a:r>
            <a:endParaRPr lang="pt-BR" sz="1600" b="0" i="0" dirty="0">
              <a:solidFill>
                <a:srgbClr val="212529"/>
              </a:solidFill>
              <a:effectLst/>
              <a:latin typeface="Roboto" panose="02000000000000000000" pitchFamily="2" charset="0"/>
            </a:endParaRPr>
          </a:p>
        </p:txBody>
      </p:sp>
    </p:spTree>
    <p:extLst>
      <p:ext uri="{BB962C8B-B14F-4D97-AF65-F5344CB8AC3E}">
        <p14:creationId xmlns:p14="http://schemas.microsoft.com/office/powerpoint/2010/main" val="180417885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1584907" y="348408"/>
            <a:ext cx="9022186" cy="720080"/>
          </a:xfrm>
          <a:prstGeom prst="rect">
            <a:avLst/>
          </a:prstGeom>
          <a:noFill/>
          <a:ln>
            <a:noFill/>
          </a:ln>
          <a:effectLst>
            <a:outerShdw dist="35921" dir="2700000" algn="ctr" rotWithShape="0">
              <a:schemeClr val="bg2">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pPr>
            <a:r>
              <a:rPr lang="pt-BR" sz="3200" b="1" dirty="0"/>
              <a:t>Programa Ciência para o Desenvolvimento II</a:t>
            </a:r>
          </a:p>
          <a:p>
            <a:pPr algn="ctr" fontAlgn="base">
              <a:spcBef>
                <a:spcPct val="0"/>
              </a:spcBef>
              <a:spcAft>
                <a:spcPct val="0"/>
              </a:spcAft>
            </a:pPr>
            <a:r>
              <a:rPr lang="pt-BR" sz="3200" b="1" dirty="0"/>
              <a:t>Chamada 2021</a:t>
            </a:r>
            <a:r>
              <a:rPr lang="pt-BR" dirty="0"/>
              <a:t> </a:t>
            </a:r>
            <a:endParaRPr lang="pt-BR" altLang="pt-BR" sz="4400" dirty="0">
              <a:solidFill>
                <a:srgbClr val="000000"/>
              </a:solidFill>
              <a:latin typeface="Calibri" panose="020F0502020204030204" pitchFamily="34" charset="0"/>
            </a:endParaRPr>
          </a:p>
        </p:txBody>
      </p:sp>
      <p:sp>
        <p:nvSpPr>
          <p:cNvPr id="2" name="CaixaDeTexto 1">
            <a:extLst>
              <a:ext uri="{FF2B5EF4-FFF2-40B4-BE49-F238E27FC236}">
                <a16:creationId xmlns:a16="http://schemas.microsoft.com/office/drawing/2014/main" id="{1E740170-4C21-4445-87CE-0371909A8869}"/>
              </a:ext>
            </a:extLst>
          </p:cNvPr>
          <p:cNvSpPr txBox="1"/>
          <p:nvPr/>
        </p:nvSpPr>
        <p:spPr>
          <a:xfrm>
            <a:off x="887767" y="1207363"/>
            <a:ext cx="5921814" cy="738664"/>
          </a:xfrm>
          <a:prstGeom prst="rect">
            <a:avLst/>
          </a:prstGeom>
          <a:noFill/>
        </p:spPr>
        <p:txBody>
          <a:bodyPr wrap="none" rtlCol="0">
            <a:spAutoFit/>
          </a:bodyPr>
          <a:lstStyle/>
          <a:p>
            <a:r>
              <a:rPr lang="pt-BR" sz="2400" b="1" i="0" dirty="0">
                <a:solidFill>
                  <a:srgbClr val="212529"/>
                </a:solidFill>
                <a:effectLst/>
                <a:latin typeface="Roboto" panose="02000000000000000000" pitchFamily="2" charset="0"/>
              </a:rPr>
              <a:t>Requisitos para PR e </a:t>
            </a:r>
            <a:r>
              <a:rPr lang="pt-BR" sz="2400" b="1" i="0" dirty="0" err="1">
                <a:solidFill>
                  <a:srgbClr val="212529"/>
                </a:solidFill>
                <a:effectLst/>
                <a:latin typeface="Roboto" panose="02000000000000000000" pitchFamily="2" charset="0"/>
              </a:rPr>
              <a:t>PPs</a:t>
            </a:r>
            <a:r>
              <a:rPr lang="pt-BR" sz="2400" b="1" i="0" dirty="0">
                <a:solidFill>
                  <a:srgbClr val="212529"/>
                </a:solidFill>
                <a:effectLst/>
                <a:latin typeface="Roboto" panose="02000000000000000000" pitchFamily="2" charset="0"/>
              </a:rPr>
              <a:t> de um CCD-SP</a:t>
            </a:r>
            <a:r>
              <a:rPr lang="pt-BR" sz="2400" b="1" dirty="0"/>
              <a:t>:</a:t>
            </a:r>
          </a:p>
          <a:p>
            <a:pPr marL="285750" indent="-285750">
              <a:buFont typeface="Wingdings" panose="05000000000000000000" pitchFamily="2" charset="2"/>
              <a:buChar char="Ø"/>
            </a:pPr>
            <a:endParaRPr lang="pt-BR" dirty="0"/>
          </a:p>
        </p:txBody>
      </p:sp>
      <p:sp>
        <p:nvSpPr>
          <p:cNvPr id="4" name="CaixaDeTexto 3">
            <a:extLst>
              <a:ext uri="{FF2B5EF4-FFF2-40B4-BE49-F238E27FC236}">
                <a16:creationId xmlns:a16="http://schemas.microsoft.com/office/drawing/2014/main" id="{AFA535F1-02AC-4952-B458-9A9F9E8CF3C6}"/>
              </a:ext>
            </a:extLst>
          </p:cNvPr>
          <p:cNvSpPr txBox="1"/>
          <p:nvPr/>
        </p:nvSpPr>
        <p:spPr>
          <a:xfrm>
            <a:off x="577048" y="1846554"/>
            <a:ext cx="11301274" cy="4852610"/>
          </a:xfrm>
          <a:prstGeom prst="rect">
            <a:avLst/>
          </a:prstGeom>
          <a:noFill/>
        </p:spPr>
        <p:txBody>
          <a:bodyPr wrap="square" rtlCol="0">
            <a:spAutoFit/>
          </a:bodyPr>
          <a:lstStyle/>
          <a:p>
            <a:pPr marL="342900" indent="-342900" algn="just">
              <a:lnSpc>
                <a:spcPct val="150000"/>
              </a:lnSpc>
              <a:buAutoNum type="alphaLcParenR"/>
            </a:pPr>
            <a:r>
              <a:rPr lang="pt-BR" sz="1600" b="0" i="0" dirty="0">
                <a:solidFill>
                  <a:srgbClr val="212529"/>
                </a:solidFill>
                <a:effectLst/>
                <a:latin typeface="Roboto" panose="02000000000000000000" pitchFamily="2" charset="0"/>
              </a:rPr>
              <a:t>Ter título de doutor (ou qualificação equivalente, a critério da FAPESP).</a:t>
            </a:r>
          </a:p>
          <a:p>
            <a:pPr marL="342900" indent="-342900" algn="just">
              <a:lnSpc>
                <a:spcPct val="150000"/>
              </a:lnSpc>
              <a:buAutoNum type="alphaLcParenR"/>
            </a:pPr>
            <a:r>
              <a:rPr lang="pt-BR" sz="1600" b="0" i="0" dirty="0">
                <a:solidFill>
                  <a:srgbClr val="212529"/>
                </a:solidFill>
                <a:effectLst/>
                <a:latin typeface="Roboto" panose="02000000000000000000" pitchFamily="2" charset="0"/>
              </a:rPr>
              <a:t>Demonstrar vínculo empregatício com uma instituição de ensino superior ou pesquisa, empresa, ONG ou órgão de governo, no estado de São Paulo.</a:t>
            </a:r>
            <a:endParaRPr lang="pt-BR" sz="1600" dirty="0">
              <a:solidFill>
                <a:srgbClr val="212529"/>
              </a:solidFill>
              <a:latin typeface="Roboto" panose="02000000000000000000" pitchFamily="2" charset="0"/>
            </a:endParaRPr>
          </a:p>
          <a:p>
            <a:pPr marL="342900" indent="-342900" algn="just">
              <a:lnSpc>
                <a:spcPct val="150000"/>
              </a:lnSpc>
              <a:buAutoNum type="alphaLcParenR"/>
            </a:pPr>
            <a:r>
              <a:rPr lang="pt-BR" sz="1600" b="0" i="0" dirty="0">
                <a:solidFill>
                  <a:srgbClr val="212529"/>
                </a:solidFill>
                <a:effectLst/>
                <a:latin typeface="Roboto" panose="02000000000000000000" pitchFamily="2" charset="0"/>
              </a:rPr>
              <a:t>Qualidade e regularidade da produção científica e/ou tecnológica</a:t>
            </a:r>
          </a:p>
          <a:p>
            <a:pPr marL="342900" indent="-342900" algn="just">
              <a:lnSpc>
                <a:spcPct val="150000"/>
              </a:lnSpc>
              <a:buAutoNum type="alphaLcParenR"/>
            </a:pPr>
            <a:r>
              <a:rPr lang="pt-BR" sz="1600" b="0" i="0" dirty="0">
                <a:solidFill>
                  <a:srgbClr val="212529"/>
                </a:solidFill>
                <a:effectLst/>
                <a:latin typeface="Roboto" panose="02000000000000000000" pitchFamily="2" charset="0"/>
              </a:rPr>
              <a:t>Ter experiência demonstrada na liderança de projetos de pesquisa internacionalmente competitivos</a:t>
            </a:r>
          </a:p>
          <a:p>
            <a:pPr algn="just">
              <a:lnSpc>
                <a:spcPct val="150000"/>
              </a:lnSpc>
            </a:pPr>
            <a:r>
              <a:rPr lang="pt-BR" sz="1600" b="0" i="0" dirty="0">
                <a:solidFill>
                  <a:srgbClr val="212529"/>
                </a:solidFill>
                <a:effectLst/>
                <a:latin typeface="Roboto" panose="02000000000000000000" pitchFamily="2" charset="0"/>
              </a:rPr>
              <a:t>i) O histórico de pesquisa do PR e dos </a:t>
            </a:r>
            <a:r>
              <a:rPr lang="pt-BR" sz="1600" b="0" i="0" dirty="0" err="1">
                <a:solidFill>
                  <a:srgbClr val="212529"/>
                </a:solidFill>
                <a:effectLst/>
                <a:latin typeface="Roboto" panose="02000000000000000000" pitchFamily="2" charset="0"/>
              </a:rPr>
              <a:t>PPs</a:t>
            </a:r>
            <a:r>
              <a:rPr lang="pt-BR" sz="1600" b="0" i="0" dirty="0">
                <a:solidFill>
                  <a:srgbClr val="212529"/>
                </a:solidFill>
                <a:effectLst/>
                <a:latin typeface="Roboto" panose="02000000000000000000" pitchFamily="2" charset="0"/>
              </a:rPr>
              <a:t> deve demonstrar experiência internacional significativa em pesquisa ou demonstrar participação ativa em redes internacionais de colaboração em pesquisa.</a:t>
            </a:r>
          </a:p>
          <a:p>
            <a:pPr algn="just">
              <a:lnSpc>
                <a:spcPct val="150000"/>
              </a:lnSpc>
            </a:pPr>
            <a:r>
              <a:rPr lang="pt-BR" sz="1600" b="0" i="0" dirty="0" err="1">
                <a:solidFill>
                  <a:srgbClr val="212529"/>
                </a:solidFill>
                <a:effectLst/>
                <a:latin typeface="Roboto" panose="02000000000000000000" pitchFamily="2" charset="0"/>
              </a:rPr>
              <a:t>ii</a:t>
            </a:r>
            <a:r>
              <a:rPr lang="pt-BR" sz="1600" b="0" i="0" dirty="0">
                <a:solidFill>
                  <a:srgbClr val="212529"/>
                </a:solidFill>
                <a:effectLst/>
                <a:latin typeface="Roboto" panose="02000000000000000000" pitchFamily="2" charset="0"/>
              </a:rPr>
              <a:t>) PR e </a:t>
            </a:r>
            <a:r>
              <a:rPr lang="pt-BR" sz="1600" b="0" i="0" dirty="0" err="1">
                <a:solidFill>
                  <a:srgbClr val="212529"/>
                </a:solidFill>
                <a:effectLst/>
                <a:latin typeface="Roboto" panose="02000000000000000000" pitchFamily="2" charset="0"/>
              </a:rPr>
              <a:t>PPs</a:t>
            </a:r>
            <a:r>
              <a:rPr lang="pt-BR" sz="1600" b="0" i="0" dirty="0">
                <a:solidFill>
                  <a:srgbClr val="212529"/>
                </a:solidFill>
                <a:effectLst/>
                <a:latin typeface="Roboto" panose="02000000000000000000" pitchFamily="2" charset="0"/>
              </a:rPr>
              <a:t> orientaram doutores e supervisionaram pós-doutores em projetos bem sucedidos, e alguns desses </a:t>
            </a:r>
            <a:r>
              <a:rPr lang="pt-BR" sz="1600" b="0" i="0" dirty="0" err="1">
                <a:solidFill>
                  <a:srgbClr val="212529"/>
                </a:solidFill>
                <a:effectLst/>
                <a:latin typeface="Roboto" panose="02000000000000000000" pitchFamily="2" charset="0"/>
              </a:rPr>
              <a:t>ex-orientados</a:t>
            </a:r>
            <a:r>
              <a:rPr lang="pt-BR" sz="1600" b="0" i="0" dirty="0">
                <a:solidFill>
                  <a:srgbClr val="212529"/>
                </a:solidFill>
                <a:effectLst/>
                <a:latin typeface="Roboto" panose="02000000000000000000" pitchFamily="2" charset="0"/>
              </a:rPr>
              <a:t>/supervisionados conseguiram posições permanentes em instituições de pesquisa destacadas internacionalmente ou supervisionaram pesquisadores seniores de empresas e institutos em projetos bem-sucedidos.</a:t>
            </a:r>
          </a:p>
          <a:p>
            <a:pPr algn="just">
              <a:lnSpc>
                <a:spcPct val="150000"/>
              </a:lnSpc>
            </a:pPr>
            <a:r>
              <a:rPr lang="pt-BR" sz="1600" b="0" i="0" dirty="0" err="1">
                <a:solidFill>
                  <a:srgbClr val="212529"/>
                </a:solidFill>
                <a:effectLst/>
                <a:latin typeface="Roboto" panose="02000000000000000000" pitchFamily="2" charset="0"/>
              </a:rPr>
              <a:t>iii</a:t>
            </a:r>
            <a:r>
              <a:rPr lang="pt-BR" sz="1600" b="0" i="0" dirty="0">
                <a:solidFill>
                  <a:srgbClr val="212529"/>
                </a:solidFill>
                <a:effectLst/>
                <a:latin typeface="Roboto" panose="02000000000000000000" pitchFamily="2" charset="0"/>
              </a:rPr>
              <a:t>) Orientaram doutorados, mestrados e estudantes de iniciação científica com resultados reconhecidos na comunidade.</a:t>
            </a:r>
          </a:p>
          <a:p>
            <a:pPr algn="just">
              <a:lnSpc>
                <a:spcPct val="150000"/>
              </a:lnSpc>
            </a:pPr>
            <a:r>
              <a:rPr lang="pt-BR" sz="1600" b="0" i="0" dirty="0" err="1">
                <a:solidFill>
                  <a:srgbClr val="212529"/>
                </a:solidFill>
                <a:effectLst/>
                <a:latin typeface="Roboto" panose="02000000000000000000" pitchFamily="2" charset="0"/>
              </a:rPr>
              <a:t>iv</a:t>
            </a:r>
            <a:r>
              <a:rPr lang="pt-BR" sz="1600" b="0" i="0" dirty="0">
                <a:solidFill>
                  <a:srgbClr val="212529"/>
                </a:solidFill>
                <a:effectLst/>
                <a:latin typeface="Roboto" panose="02000000000000000000" pitchFamily="2" charset="0"/>
              </a:rPr>
              <a:t>) Seus trabalhos têm visibilidade internacional, tendo os pesquisadores apresentado palestras e conferências a convite em instituições e em eventos de renome.</a:t>
            </a:r>
          </a:p>
        </p:txBody>
      </p:sp>
    </p:spTree>
    <p:extLst>
      <p:ext uri="{BB962C8B-B14F-4D97-AF65-F5344CB8AC3E}">
        <p14:creationId xmlns:p14="http://schemas.microsoft.com/office/powerpoint/2010/main" val="313531673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1584907" y="348408"/>
            <a:ext cx="9022186" cy="720080"/>
          </a:xfrm>
          <a:prstGeom prst="rect">
            <a:avLst/>
          </a:prstGeom>
          <a:noFill/>
          <a:ln>
            <a:noFill/>
          </a:ln>
          <a:effectLst>
            <a:outerShdw dist="35921" dir="2700000" algn="ctr" rotWithShape="0">
              <a:schemeClr val="bg2">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pPr>
            <a:r>
              <a:rPr lang="pt-BR" sz="3200" b="1" dirty="0"/>
              <a:t>Programa Ciência para o Desenvolvimento II</a:t>
            </a:r>
          </a:p>
          <a:p>
            <a:pPr algn="ctr" fontAlgn="base">
              <a:spcBef>
                <a:spcPct val="0"/>
              </a:spcBef>
              <a:spcAft>
                <a:spcPct val="0"/>
              </a:spcAft>
            </a:pPr>
            <a:r>
              <a:rPr lang="pt-BR" sz="3200" b="1" dirty="0"/>
              <a:t>Chamada 2021</a:t>
            </a:r>
            <a:r>
              <a:rPr lang="pt-BR" dirty="0"/>
              <a:t> </a:t>
            </a:r>
            <a:endParaRPr lang="pt-BR" altLang="pt-BR" sz="4400" dirty="0">
              <a:solidFill>
                <a:srgbClr val="000000"/>
              </a:solidFill>
              <a:latin typeface="Calibri" panose="020F0502020204030204" pitchFamily="34" charset="0"/>
            </a:endParaRPr>
          </a:p>
        </p:txBody>
      </p:sp>
      <p:sp>
        <p:nvSpPr>
          <p:cNvPr id="2" name="CaixaDeTexto 1">
            <a:extLst>
              <a:ext uri="{FF2B5EF4-FFF2-40B4-BE49-F238E27FC236}">
                <a16:creationId xmlns:a16="http://schemas.microsoft.com/office/drawing/2014/main" id="{1E740170-4C21-4445-87CE-0371909A8869}"/>
              </a:ext>
            </a:extLst>
          </p:cNvPr>
          <p:cNvSpPr txBox="1"/>
          <p:nvPr/>
        </p:nvSpPr>
        <p:spPr>
          <a:xfrm>
            <a:off x="887767" y="1207363"/>
            <a:ext cx="5921814" cy="738664"/>
          </a:xfrm>
          <a:prstGeom prst="rect">
            <a:avLst/>
          </a:prstGeom>
          <a:noFill/>
        </p:spPr>
        <p:txBody>
          <a:bodyPr wrap="none" rtlCol="0">
            <a:spAutoFit/>
          </a:bodyPr>
          <a:lstStyle/>
          <a:p>
            <a:r>
              <a:rPr lang="pt-BR" sz="2400" b="1" i="0" dirty="0">
                <a:solidFill>
                  <a:srgbClr val="212529"/>
                </a:solidFill>
                <a:effectLst/>
                <a:latin typeface="Roboto" panose="02000000000000000000" pitchFamily="2" charset="0"/>
              </a:rPr>
              <a:t>Requisitos para PR e </a:t>
            </a:r>
            <a:r>
              <a:rPr lang="pt-BR" sz="2400" b="1" i="0" dirty="0" err="1">
                <a:solidFill>
                  <a:srgbClr val="212529"/>
                </a:solidFill>
                <a:effectLst/>
                <a:latin typeface="Roboto" panose="02000000000000000000" pitchFamily="2" charset="0"/>
              </a:rPr>
              <a:t>PPs</a:t>
            </a:r>
            <a:r>
              <a:rPr lang="pt-BR" sz="2400" b="1" i="0" dirty="0">
                <a:solidFill>
                  <a:srgbClr val="212529"/>
                </a:solidFill>
                <a:effectLst/>
                <a:latin typeface="Roboto" panose="02000000000000000000" pitchFamily="2" charset="0"/>
              </a:rPr>
              <a:t> de um CCD-SP</a:t>
            </a:r>
            <a:r>
              <a:rPr lang="pt-BR" sz="2400" b="1" dirty="0"/>
              <a:t>:</a:t>
            </a:r>
          </a:p>
          <a:p>
            <a:pPr marL="285750" indent="-285750">
              <a:buFont typeface="Wingdings" panose="05000000000000000000" pitchFamily="2" charset="2"/>
              <a:buChar char="Ø"/>
            </a:pPr>
            <a:endParaRPr lang="pt-BR" dirty="0"/>
          </a:p>
        </p:txBody>
      </p:sp>
      <p:sp>
        <p:nvSpPr>
          <p:cNvPr id="4" name="CaixaDeTexto 3">
            <a:extLst>
              <a:ext uri="{FF2B5EF4-FFF2-40B4-BE49-F238E27FC236}">
                <a16:creationId xmlns:a16="http://schemas.microsoft.com/office/drawing/2014/main" id="{AFA535F1-02AC-4952-B458-9A9F9E8CF3C6}"/>
              </a:ext>
            </a:extLst>
          </p:cNvPr>
          <p:cNvSpPr txBox="1"/>
          <p:nvPr/>
        </p:nvSpPr>
        <p:spPr>
          <a:xfrm>
            <a:off x="577048" y="1846554"/>
            <a:ext cx="11301274" cy="3375283"/>
          </a:xfrm>
          <a:prstGeom prst="rect">
            <a:avLst/>
          </a:prstGeom>
          <a:noFill/>
        </p:spPr>
        <p:txBody>
          <a:bodyPr wrap="square" rtlCol="0">
            <a:spAutoFit/>
          </a:bodyPr>
          <a:lstStyle/>
          <a:p>
            <a:pPr algn="just">
              <a:lnSpc>
                <a:spcPct val="150000"/>
              </a:lnSpc>
            </a:pPr>
            <a:r>
              <a:rPr lang="pt-BR" sz="1600" b="0" i="0" dirty="0">
                <a:solidFill>
                  <a:srgbClr val="212529"/>
                </a:solidFill>
                <a:effectLst/>
                <a:latin typeface="Roboto" panose="02000000000000000000" pitchFamily="2" charset="0"/>
              </a:rPr>
              <a:t>e) Ter experiência e competência comprovadas nos temas em que o Projeto está envolvido</a:t>
            </a:r>
          </a:p>
          <a:p>
            <a:pPr algn="just">
              <a:lnSpc>
                <a:spcPct val="150000"/>
              </a:lnSpc>
            </a:pPr>
            <a:r>
              <a:rPr lang="pt-BR" sz="1600" b="0" i="0" dirty="0">
                <a:solidFill>
                  <a:srgbClr val="212529"/>
                </a:solidFill>
                <a:effectLst/>
                <a:latin typeface="Roboto" panose="02000000000000000000" pitchFamily="2" charset="0"/>
              </a:rPr>
              <a:t>i) Qualidade, regularidade e impacto da produção do pesquisador em pesquisa, incluindo-se resultados demonstrados de projetos de pesquisa, anteriores ou em andamento, em parceria com empresas ou governo, quando houver.</a:t>
            </a:r>
          </a:p>
          <a:p>
            <a:pPr algn="just">
              <a:lnSpc>
                <a:spcPct val="150000"/>
              </a:lnSpc>
            </a:pPr>
            <a:r>
              <a:rPr lang="pt-BR" sz="1600" b="0" i="0" dirty="0" err="1">
                <a:solidFill>
                  <a:srgbClr val="212529"/>
                </a:solidFill>
                <a:effectLst/>
                <a:latin typeface="Roboto" panose="02000000000000000000" pitchFamily="2" charset="0"/>
              </a:rPr>
              <a:t>ii</a:t>
            </a:r>
            <a:r>
              <a:rPr lang="pt-BR" sz="1600" b="0" i="0" dirty="0">
                <a:solidFill>
                  <a:srgbClr val="212529"/>
                </a:solidFill>
                <a:effectLst/>
                <a:latin typeface="Roboto" panose="02000000000000000000" pitchFamily="2" charset="0"/>
              </a:rPr>
              <a:t>) Treinamento, compatível com o nível na carreira e com o histórico profissional, de pesquisadores no nível universitário.</a:t>
            </a:r>
          </a:p>
          <a:p>
            <a:pPr algn="l">
              <a:lnSpc>
                <a:spcPct val="150000"/>
              </a:lnSpc>
            </a:pPr>
            <a:r>
              <a:rPr lang="pt-BR" sz="1600" b="0" i="0" dirty="0" err="1">
                <a:solidFill>
                  <a:srgbClr val="212529"/>
                </a:solidFill>
                <a:effectLst/>
                <a:latin typeface="Roboto" panose="02000000000000000000" pitchFamily="2" charset="0"/>
              </a:rPr>
              <a:t>iii</a:t>
            </a:r>
            <a:r>
              <a:rPr lang="pt-BR" sz="1600" b="0" i="0" dirty="0">
                <a:solidFill>
                  <a:srgbClr val="212529"/>
                </a:solidFill>
                <a:effectLst/>
                <a:latin typeface="Roboto" panose="02000000000000000000" pitchFamily="2" charset="0"/>
              </a:rPr>
              <a:t>) Experiência em colaboração com pesquisadores de instituições no Brasil e em outros países.</a:t>
            </a:r>
          </a:p>
          <a:p>
            <a:pPr algn="just">
              <a:lnSpc>
                <a:spcPct val="150000"/>
              </a:lnSpc>
            </a:pPr>
            <a:r>
              <a:rPr lang="pt-BR" sz="1600" b="0" i="0" dirty="0" err="1">
                <a:solidFill>
                  <a:srgbClr val="212529"/>
                </a:solidFill>
                <a:effectLst/>
                <a:latin typeface="Roboto" panose="02000000000000000000" pitchFamily="2" charset="0"/>
              </a:rPr>
              <a:t>iv</a:t>
            </a:r>
            <a:r>
              <a:rPr lang="pt-BR" sz="1600" b="0" i="0" dirty="0">
                <a:solidFill>
                  <a:srgbClr val="212529"/>
                </a:solidFill>
                <a:effectLst/>
                <a:latin typeface="Roboto" panose="02000000000000000000" pitchFamily="2" charset="0"/>
              </a:rPr>
              <a:t>) Capacidade de formar grupos de pesquisas com resultados reconhecidos pela comunidade de pesquisa.</a:t>
            </a:r>
          </a:p>
          <a:p>
            <a:pPr algn="just">
              <a:lnSpc>
                <a:spcPct val="150000"/>
              </a:lnSpc>
            </a:pPr>
            <a:r>
              <a:rPr lang="pt-BR" sz="1600" b="0" i="0" dirty="0">
                <a:solidFill>
                  <a:srgbClr val="212529"/>
                </a:solidFill>
                <a:effectLst/>
                <a:latin typeface="Roboto" panose="02000000000000000000" pitchFamily="2" charset="0"/>
              </a:rPr>
              <a:t>v) Participação e demonstração de resultados em projetos de pesquisa colaborativos em temas correlatos aos tratados pela proposta em questão.</a:t>
            </a:r>
          </a:p>
          <a:p>
            <a:pPr algn="just">
              <a:lnSpc>
                <a:spcPct val="150000"/>
              </a:lnSpc>
            </a:pPr>
            <a:endParaRPr lang="pt-BR" sz="1600" b="0" i="0" dirty="0">
              <a:solidFill>
                <a:srgbClr val="212529"/>
              </a:solidFill>
              <a:effectLst/>
              <a:latin typeface="Roboto" panose="02000000000000000000" pitchFamily="2" charset="0"/>
            </a:endParaRPr>
          </a:p>
        </p:txBody>
      </p:sp>
    </p:spTree>
    <p:extLst>
      <p:ext uri="{BB962C8B-B14F-4D97-AF65-F5344CB8AC3E}">
        <p14:creationId xmlns:p14="http://schemas.microsoft.com/office/powerpoint/2010/main" val="180172795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1584907" y="348408"/>
            <a:ext cx="9022186" cy="720080"/>
          </a:xfrm>
          <a:prstGeom prst="rect">
            <a:avLst/>
          </a:prstGeom>
          <a:noFill/>
          <a:ln>
            <a:noFill/>
          </a:ln>
          <a:effectLst>
            <a:outerShdw dist="35921" dir="2700000" algn="ctr" rotWithShape="0">
              <a:schemeClr val="bg2">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pPr>
            <a:r>
              <a:rPr lang="pt-BR" sz="3200" b="1" dirty="0"/>
              <a:t>Programa Ciência para o Desenvolvimento II</a:t>
            </a:r>
          </a:p>
          <a:p>
            <a:pPr algn="ctr" fontAlgn="base">
              <a:spcBef>
                <a:spcPct val="0"/>
              </a:spcBef>
              <a:spcAft>
                <a:spcPct val="0"/>
              </a:spcAft>
            </a:pPr>
            <a:r>
              <a:rPr lang="pt-BR" sz="3200" b="1" dirty="0"/>
              <a:t>Chamada 2021</a:t>
            </a:r>
            <a:r>
              <a:rPr lang="pt-BR" dirty="0"/>
              <a:t> </a:t>
            </a:r>
            <a:endParaRPr lang="pt-BR" altLang="pt-BR" sz="4400" dirty="0">
              <a:solidFill>
                <a:srgbClr val="000000"/>
              </a:solidFill>
              <a:latin typeface="Calibri" panose="020F0502020204030204" pitchFamily="34" charset="0"/>
            </a:endParaRPr>
          </a:p>
        </p:txBody>
      </p:sp>
      <p:sp>
        <p:nvSpPr>
          <p:cNvPr id="2" name="CaixaDeTexto 1">
            <a:extLst>
              <a:ext uri="{FF2B5EF4-FFF2-40B4-BE49-F238E27FC236}">
                <a16:creationId xmlns:a16="http://schemas.microsoft.com/office/drawing/2014/main" id="{1E740170-4C21-4445-87CE-0371909A8869}"/>
              </a:ext>
            </a:extLst>
          </p:cNvPr>
          <p:cNvSpPr txBox="1"/>
          <p:nvPr/>
        </p:nvSpPr>
        <p:spPr>
          <a:xfrm>
            <a:off x="887767" y="1207363"/>
            <a:ext cx="3690434" cy="738664"/>
          </a:xfrm>
          <a:prstGeom prst="rect">
            <a:avLst/>
          </a:prstGeom>
          <a:noFill/>
        </p:spPr>
        <p:txBody>
          <a:bodyPr wrap="none" rtlCol="0">
            <a:spAutoFit/>
          </a:bodyPr>
          <a:lstStyle/>
          <a:p>
            <a:r>
              <a:rPr lang="pt-BR" sz="2400" b="1" i="0" dirty="0">
                <a:solidFill>
                  <a:srgbClr val="212529"/>
                </a:solidFill>
                <a:effectLst/>
                <a:latin typeface="Roboto" panose="02000000000000000000" pitchFamily="2" charset="0"/>
              </a:rPr>
              <a:t>Governança dos Centros</a:t>
            </a:r>
            <a:r>
              <a:rPr lang="pt-BR" sz="2400" b="1" dirty="0"/>
              <a:t>:</a:t>
            </a:r>
          </a:p>
          <a:p>
            <a:pPr marL="285750" indent="-285750">
              <a:buFont typeface="Wingdings" panose="05000000000000000000" pitchFamily="2" charset="2"/>
              <a:buChar char="Ø"/>
            </a:pPr>
            <a:endParaRPr lang="pt-BR" dirty="0"/>
          </a:p>
        </p:txBody>
      </p:sp>
      <p:sp>
        <p:nvSpPr>
          <p:cNvPr id="4" name="CaixaDeTexto 3">
            <a:extLst>
              <a:ext uri="{FF2B5EF4-FFF2-40B4-BE49-F238E27FC236}">
                <a16:creationId xmlns:a16="http://schemas.microsoft.com/office/drawing/2014/main" id="{AFA535F1-02AC-4952-B458-9A9F9E8CF3C6}"/>
              </a:ext>
            </a:extLst>
          </p:cNvPr>
          <p:cNvSpPr txBox="1"/>
          <p:nvPr/>
        </p:nvSpPr>
        <p:spPr>
          <a:xfrm>
            <a:off x="577048" y="1846554"/>
            <a:ext cx="11301274" cy="4483279"/>
          </a:xfrm>
          <a:prstGeom prst="rect">
            <a:avLst/>
          </a:prstGeom>
          <a:noFill/>
        </p:spPr>
        <p:txBody>
          <a:bodyPr wrap="square" rtlCol="0">
            <a:spAutoFit/>
          </a:bodyPr>
          <a:lstStyle/>
          <a:p>
            <a:pPr algn="just">
              <a:lnSpc>
                <a:spcPct val="150000"/>
              </a:lnSpc>
            </a:pPr>
            <a:r>
              <a:rPr lang="pt-BR" sz="1600" b="1" i="0" dirty="0">
                <a:solidFill>
                  <a:srgbClr val="212529"/>
                </a:solidFill>
                <a:effectLst/>
                <a:latin typeface="Roboto" panose="02000000000000000000" pitchFamily="2" charset="0"/>
              </a:rPr>
              <a:t>O Centro deve ser dirigido por um Comitê Executivo (CE)</a:t>
            </a:r>
          </a:p>
          <a:p>
            <a:pPr marL="400050" indent="-400050" algn="just">
              <a:lnSpc>
                <a:spcPct val="150000"/>
              </a:lnSpc>
              <a:buAutoNum type="romanLcParenBoth"/>
            </a:pPr>
            <a:r>
              <a:rPr lang="pt-BR" sz="1600" b="0" i="0" dirty="0">
                <a:solidFill>
                  <a:srgbClr val="212529"/>
                </a:solidFill>
                <a:effectLst/>
                <a:latin typeface="Roboto" panose="02000000000000000000" pitchFamily="2" charset="0"/>
              </a:rPr>
              <a:t>pelo Pesquisador Responsável, que será o Diretor do Centro e responsável pelo projeto perante a FAPESP;</a:t>
            </a:r>
          </a:p>
          <a:p>
            <a:pPr marL="400050" indent="-400050" algn="just">
              <a:lnSpc>
                <a:spcPct val="150000"/>
              </a:lnSpc>
              <a:buAutoNum type="romanLcParenBoth"/>
            </a:pPr>
            <a:r>
              <a:rPr lang="pt-BR" sz="1600" b="0" i="0" dirty="0">
                <a:solidFill>
                  <a:srgbClr val="212529"/>
                </a:solidFill>
                <a:effectLst/>
                <a:latin typeface="Roboto" panose="02000000000000000000" pitchFamily="2" charset="0"/>
              </a:rPr>
              <a:t>Vice-Diretor, apontado pela Instituição Parceira principal entre seu quadro de pesquisadores com qualificação e experiência comprovada no tema e com dedicação de pelo menos 20h/semana ao Centro;</a:t>
            </a:r>
          </a:p>
          <a:p>
            <a:pPr marL="400050" indent="-400050" algn="just">
              <a:lnSpc>
                <a:spcPct val="150000"/>
              </a:lnSpc>
              <a:buAutoNum type="romanLcParenBoth"/>
            </a:pPr>
            <a:r>
              <a:rPr lang="pt-BR" sz="1600" b="0" i="0" dirty="0">
                <a:solidFill>
                  <a:srgbClr val="212529"/>
                </a:solidFill>
                <a:effectLst/>
                <a:latin typeface="Roboto" panose="02000000000000000000" pitchFamily="2" charset="0"/>
              </a:rPr>
              <a:t>Coordenador de Comunicação;</a:t>
            </a:r>
          </a:p>
          <a:p>
            <a:pPr marL="400050" indent="-400050" algn="just">
              <a:lnSpc>
                <a:spcPct val="150000"/>
              </a:lnSpc>
              <a:buAutoNum type="romanLcParenBoth"/>
            </a:pPr>
            <a:r>
              <a:rPr lang="pt-BR" sz="1600" b="0" i="0" dirty="0">
                <a:solidFill>
                  <a:srgbClr val="212529"/>
                </a:solidFill>
                <a:effectLst/>
                <a:latin typeface="Roboto" panose="02000000000000000000" pitchFamily="2" charset="0"/>
              </a:rPr>
              <a:t>Coordenador de Parcerias, ambos Pesquisadores Principais da proposta com dedicação de, pelo menos, 20 horas/semana.</a:t>
            </a:r>
          </a:p>
          <a:p>
            <a:pPr algn="l">
              <a:lnSpc>
                <a:spcPct val="150000"/>
              </a:lnSpc>
            </a:pPr>
            <a:r>
              <a:rPr lang="pt-BR" sz="1600" b="0" i="0" dirty="0">
                <a:solidFill>
                  <a:srgbClr val="212529"/>
                </a:solidFill>
                <a:effectLst/>
                <a:latin typeface="Roboto" panose="02000000000000000000" pitchFamily="2" charset="0"/>
              </a:rPr>
              <a:t>(v) Espera-se que o PR e os </a:t>
            </a:r>
            <a:r>
              <a:rPr lang="pt-BR" sz="1600" b="0" i="0" dirty="0" err="1">
                <a:solidFill>
                  <a:srgbClr val="212529"/>
                </a:solidFill>
                <a:effectLst/>
                <a:latin typeface="Roboto" panose="02000000000000000000" pitchFamily="2" charset="0"/>
              </a:rPr>
              <a:t>PPs</a:t>
            </a:r>
            <a:r>
              <a:rPr lang="pt-BR" sz="1600" b="0" i="0" dirty="0">
                <a:solidFill>
                  <a:srgbClr val="212529"/>
                </a:solidFill>
                <a:effectLst/>
                <a:latin typeface="Roboto" panose="02000000000000000000" pitchFamily="2" charset="0"/>
              </a:rPr>
              <a:t> dediquem pelo menos 20 horas por semana às atividades do Centro.</a:t>
            </a:r>
          </a:p>
          <a:p>
            <a:pPr algn="just">
              <a:lnSpc>
                <a:spcPct val="150000"/>
              </a:lnSpc>
            </a:pPr>
            <a:r>
              <a:rPr lang="pt-BR" sz="1600" dirty="0">
                <a:solidFill>
                  <a:srgbClr val="212529"/>
                </a:solidFill>
                <a:latin typeface="Roboto" panose="02000000000000000000" pitchFamily="2" charset="0"/>
              </a:rPr>
              <a:t>(vi) </a:t>
            </a:r>
            <a:r>
              <a:rPr lang="pt-BR" sz="1600" b="0" i="0" dirty="0">
                <a:solidFill>
                  <a:srgbClr val="212529"/>
                </a:solidFill>
                <a:effectLst/>
                <a:latin typeface="Roboto" panose="02000000000000000000" pitchFamily="2" charset="0"/>
              </a:rPr>
              <a:t>Outros membros da equipe podem se dedicar menos, se justificável e compatível com suas responsabilidades no projeto.</a:t>
            </a:r>
          </a:p>
          <a:p>
            <a:pPr algn="l">
              <a:lnSpc>
                <a:spcPct val="150000"/>
              </a:lnSpc>
            </a:pPr>
            <a:r>
              <a:rPr lang="pt-BR" sz="1600" dirty="0">
                <a:solidFill>
                  <a:srgbClr val="212529"/>
                </a:solidFill>
                <a:latin typeface="Roboto" panose="02000000000000000000" pitchFamily="2" charset="0"/>
              </a:rPr>
              <a:t>(</a:t>
            </a:r>
            <a:r>
              <a:rPr lang="pt-BR" sz="1600" dirty="0" err="1">
                <a:solidFill>
                  <a:srgbClr val="212529"/>
                </a:solidFill>
                <a:latin typeface="Roboto" panose="02000000000000000000" pitchFamily="2" charset="0"/>
              </a:rPr>
              <a:t>vii</a:t>
            </a:r>
            <a:r>
              <a:rPr lang="pt-BR" sz="1600" dirty="0">
                <a:solidFill>
                  <a:srgbClr val="212529"/>
                </a:solidFill>
                <a:latin typeface="Roboto" panose="02000000000000000000" pitchFamily="2" charset="0"/>
              </a:rPr>
              <a:t>) </a:t>
            </a:r>
            <a:r>
              <a:rPr lang="pt-BR" sz="1600" b="0" i="0" dirty="0">
                <a:solidFill>
                  <a:srgbClr val="212529"/>
                </a:solidFill>
                <a:effectLst/>
                <a:latin typeface="Roboto" panose="02000000000000000000" pitchFamily="2" charset="0"/>
              </a:rPr>
              <a:t>O PR não poderá ser PR ou PP de outro CCD (antigo NPOP), CEPID, CPE/CPA/CPA-IA, JP-2 ou Temático.</a:t>
            </a:r>
          </a:p>
          <a:p>
            <a:pPr marL="400050" indent="-400050" algn="just">
              <a:lnSpc>
                <a:spcPct val="150000"/>
              </a:lnSpc>
              <a:buAutoNum type="romanLcParenBoth"/>
            </a:pPr>
            <a:endParaRPr lang="pt-BR" sz="1600" b="0" i="0" dirty="0">
              <a:solidFill>
                <a:srgbClr val="212529"/>
              </a:solidFill>
              <a:effectLst/>
              <a:latin typeface="Roboto" panose="02000000000000000000" pitchFamily="2" charset="0"/>
            </a:endParaRPr>
          </a:p>
        </p:txBody>
      </p:sp>
    </p:spTree>
    <p:extLst>
      <p:ext uri="{BB962C8B-B14F-4D97-AF65-F5344CB8AC3E}">
        <p14:creationId xmlns:p14="http://schemas.microsoft.com/office/powerpoint/2010/main" val="204326618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1584907" y="348408"/>
            <a:ext cx="9022186" cy="720080"/>
          </a:xfrm>
          <a:prstGeom prst="rect">
            <a:avLst/>
          </a:prstGeom>
          <a:noFill/>
          <a:ln>
            <a:noFill/>
          </a:ln>
          <a:effectLst>
            <a:outerShdw dist="35921" dir="2700000" algn="ctr" rotWithShape="0">
              <a:schemeClr val="bg2">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pPr>
            <a:r>
              <a:rPr lang="pt-BR" sz="3200" b="1" dirty="0"/>
              <a:t>Programa Ciência para o Desenvolvimento II</a:t>
            </a:r>
          </a:p>
          <a:p>
            <a:pPr algn="ctr" fontAlgn="base">
              <a:spcBef>
                <a:spcPct val="0"/>
              </a:spcBef>
              <a:spcAft>
                <a:spcPct val="0"/>
              </a:spcAft>
            </a:pPr>
            <a:r>
              <a:rPr lang="pt-BR" sz="3200" b="1" dirty="0"/>
              <a:t>Chamada 2021</a:t>
            </a:r>
            <a:r>
              <a:rPr lang="pt-BR" dirty="0"/>
              <a:t> </a:t>
            </a:r>
            <a:endParaRPr lang="pt-BR" altLang="pt-BR" sz="4400" dirty="0">
              <a:solidFill>
                <a:srgbClr val="000000"/>
              </a:solidFill>
              <a:latin typeface="Calibri" panose="020F0502020204030204" pitchFamily="34" charset="0"/>
            </a:endParaRPr>
          </a:p>
        </p:txBody>
      </p:sp>
      <p:sp>
        <p:nvSpPr>
          <p:cNvPr id="2" name="CaixaDeTexto 1">
            <a:extLst>
              <a:ext uri="{FF2B5EF4-FFF2-40B4-BE49-F238E27FC236}">
                <a16:creationId xmlns:a16="http://schemas.microsoft.com/office/drawing/2014/main" id="{1E740170-4C21-4445-87CE-0371909A8869}"/>
              </a:ext>
            </a:extLst>
          </p:cNvPr>
          <p:cNvSpPr txBox="1"/>
          <p:nvPr/>
        </p:nvSpPr>
        <p:spPr>
          <a:xfrm>
            <a:off x="887767" y="1207363"/>
            <a:ext cx="4730782" cy="738664"/>
          </a:xfrm>
          <a:prstGeom prst="rect">
            <a:avLst/>
          </a:prstGeom>
          <a:noFill/>
        </p:spPr>
        <p:txBody>
          <a:bodyPr wrap="none" rtlCol="0">
            <a:spAutoFit/>
          </a:bodyPr>
          <a:lstStyle/>
          <a:p>
            <a:r>
              <a:rPr lang="pt-BR" sz="2400" b="1" i="0" dirty="0">
                <a:solidFill>
                  <a:srgbClr val="212529"/>
                </a:solidFill>
                <a:effectLst/>
                <a:latin typeface="Roboto" panose="02000000000000000000" pitchFamily="2" charset="0"/>
              </a:rPr>
              <a:t>Comitê Consultivo Internacional</a:t>
            </a:r>
            <a:r>
              <a:rPr lang="pt-BR" sz="2400" b="1" dirty="0"/>
              <a:t>:</a:t>
            </a:r>
          </a:p>
          <a:p>
            <a:pPr marL="285750" indent="-285750">
              <a:buFont typeface="Wingdings" panose="05000000000000000000" pitchFamily="2" charset="2"/>
              <a:buChar char="Ø"/>
            </a:pPr>
            <a:endParaRPr lang="pt-BR" dirty="0"/>
          </a:p>
        </p:txBody>
      </p:sp>
      <p:sp>
        <p:nvSpPr>
          <p:cNvPr id="4" name="CaixaDeTexto 3">
            <a:extLst>
              <a:ext uri="{FF2B5EF4-FFF2-40B4-BE49-F238E27FC236}">
                <a16:creationId xmlns:a16="http://schemas.microsoft.com/office/drawing/2014/main" id="{AFA535F1-02AC-4952-B458-9A9F9E8CF3C6}"/>
              </a:ext>
            </a:extLst>
          </p:cNvPr>
          <p:cNvSpPr txBox="1"/>
          <p:nvPr/>
        </p:nvSpPr>
        <p:spPr>
          <a:xfrm>
            <a:off x="577048" y="1846554"/>
            <a:ext cx="11301274" cy="3621504"/>
          </a:xfrm>
          <a:prstGeom prst="rect">
            <a:avLst/>
          </a:prstGeom>
          <a:noFill/>
        </p:spPr>
        <p:txBody>
          <a:bodyPr wrap="square" rtlCol="0">
            <a:spAutoFit/>
          </a:bodyPr>
          <a:lstStyle/>
          <a:p>
            <a:pPr marL="342900" indent="-342900" algn="just">
              <a:buAutoNum type="alphaLcParenR"/>
            </a:pPr>
            <a:r>
              <a:rPr lang="pt-BR" sz="1600" b="0" i="0" dirty="0">
                <a:solidFill>
                  <a:srgbClr val="212529"/>
                </a:solidFill>
                <a:effectLst/>
                <a:latin typeface="Roboto" panose="02000000000000000000" pitchFamily="2" charset="0"/>
              </a:rPr>
              <a:t>Cada proposta deverá especificar a composição de um Comitê Consultivo Internacional (CCI), formado por </a:t>
            </a:r>
            <a:r>
              <a:rPr lang="pt-BR" sz="1600" b="1" i="0" dirty="0">
                <a:solidFill>
                  <a:srgbClr val="212529"/>
                </a:solidFill>
                <a:effectLst/>
                <a:latin typeface="Roboto" panose="02000000000000000000" pitchFamily="2" charset="0"/>
              </a:rPr>
              <a:t>pesquisadores brasileiros ou estrangeiros</a:t>
            </a:r>
            <a:r>
              <a:rPr lang="pt-BR" sz="1600" b="0" i="0" dirty="0">
                <a:solidFill>
                  <a:srgbClr val="212529"/>
                </a:solidFill>
                <a:effectLst/>
                <a:latin typeface="Roboto" panose="02000000000000000000" pitchFamily="2" charset="0"/>
              </a:rPr>
              <a:t>, podendo ser pesquisadores de universidades, institutos de pesquisa ou empresas, renomados internacionalmente no campo de foco do Centro.</a:t>
            </a:r>
          </a:p>
          <a:p>
            <a:pPr algn="l"/>
            <a:endParaRPr lang="pt-BR" sz="1600" b="0" i="0" dirty="0">
              <a:solidFill>
                <a:srgbClr val="212529"/>
              </a:solidFill>
              <a:effectLst/>
              <a:latin typeface="Roboto" panose="02000000000000000000" pitchFamily="2" charset="0"/>
            </a:endParaRPr>
          </a:p>
          <a:p>
            <a:pPr algn="just"/>
            <a:r>
              <a:rPr lang="pt-BR" sz="1600" b="0" i="0" dirty="0">
                <a:solidFill>
                  <a:srgbClr val="212529"/>
                </a:solidFill>
                <a:effectLst/>
                <a:latin typeface="Roboto" panose="02000000000000000000" pitchFamily="2" charset="0"/>
              </a:rPr>
              <a:t>b) A FAPESP espera que o CCI desempenhe principalmente a </a:t>
            </a:r>
            <a:r>
              <a:rPr lang="pt-BR" sz="1600" b="1" i="0" dirty="0">
                <a:solidFill>
                  <a:srgbClr val="212529"/>
                </a:solidFill>
                <a:effectLst/>
                <a:latin typeface="Roboto" panose="02000000000000000000" pitchFamily="2" charset="0"/>
              </a:rPr>
              <a:t>função de orientar a operação do Centro</a:t>
            </a:r>
            <a:r>
              <a:rPr lang="pt-BR" sz="1600" b="0" i="0" dirty="0">
                <a:solidFill>
                  <a:srgbClr val="212529"/>
                </a:solidFill>
                <a:effectLst/>
                <a:latin typeface="Roboto" panose="02000000000000000000" pitchFamily="2" charset="0"/>
              </a:rPr>
              <a:t>, instruindo a equipe com relação a </a:t>
            </a:r>
            <a:r>
              <a:rPr lang="pt-BR" sz="1600" b="1" i="0" dirty="0">
                <a:solidFill>
                  <a:srgbClr val="212529"/>
                </a:solidFill>
                <a:effectLst/>
                <a:latin typeface="Roboto" panose="02000000000000000000" pitchFamily="2" charset="0"/>
              </a:rPr>
              <a:t>novas oportunidades de pesquisa e novas direções</a:t>
            </a:r>
            <a:r>
              <a:rPr lang="pt-BR" sz="1600" b="0" i="0" dirty="0">
                <a:solidFill>
                  <a:srgbClr val="212529"/>
                </a:solidFill>
                <a:effectLst/>
                <a:latin typeface="Roboto" panose="02000000000000000000" pitchFamily="2" charset="0"/>
              </a:rPr>
              <a:t>, visando ao aumento de sua competitividade internacional.</a:t>
            </a:r>
          </a:p>
          <a:p>
            <a:pPr algn="l"/>
            <a:endParaRPr lang="pt-BR" sz="1600" b="0" i="0" dirty="0">
              <a:solidFill>
                <a:srgbClr val="212529"/>
              </a:solidFill>
              <a:effectLst/>
              <a:latin typeface="Roboto" panose="02000000000000000000" pitchFamily="2" charset="0"/>
            </a:endParaRPr>
          </a:p>
          <a:p>
            <a:pPr algn="just"/>
            <a:r>
              <a:rPr lang="pt-BR" sz="1600" b="0" i="0" dirty="0">
                <a:solidFill>
                  <a:srgbClr val="212529"/>
                </a:solidFill>
                <a:effectLst/>
                <a:latin typeface="Roboto" panose="02000000000000000000" pitchFamily="2" charset="0"/>
              </a:rPr>
              <a:t>	i) O CCI não deve ser considerado um substituto do sistema de avaliação da FAPESP, que será implementado exclusivamente pela FAPESP.</a:t>
            </a:r>
          </a:p>
          <a:p>
            <a:pPr algn="just"/>
            <a:r>
              <a:rPr lang="pt-BR" sz="1600" b="0" i="0" dirty="0">
                <a:solidFill>
                  <a:srgbClr val="212529"/>
                </a:solidFill>
                <a:effectLst/>
                <a:latin typeface="Roboto" panose="02000000000000000000" pitchFamily="2" charset="0"/>
              </a:rPr>
              <a:t>	</a:t>
            </a:r>
            <a:r>
              <a:rPr lang="pt-BR" sz="1600" b="0" i="0" dirty="0" err="1">
                <a:solidFill>
                  <a:srgbClr val="212529"/>
                </a:solidFill>
                <a:effectLst/>
                <a:latin typeface="Roboto" panose="02000000000000000000" pitchFamily="2" charset="0"/>
              </a:rPr>
              <a:t>ii</a:t>
            </a:r>
            <a:r>
              <a:rPr lang="pt-BR" sz="1600" b="0" i="0" dirty="0">
                <a:solidFill>
                  <a:srgbClr val="212529"/>
                </a:solidFill>
                <a:effectLst/>
                <a:latin typeface="Roboto" panose="02000000000000000000" pitchFamily="2" charset="0"/>
              </a:rPr>
              <a:t>) O CCI deve ser convocado pelo Conselho Executivo do Centro pelo menos uma vez por ano. Após cada reunião, deverá ser apresentado um relatório do CCI sobre o desenvolvimento do Centro, que deverá ser incluído no Relatório Científico a ser apresentado para a FAPESP.</a:t>
            </a:r>
          </a:p>
          <a:p>
            <a:pPr marL="400050" indent="-400050" algn="just">
              <a:lnSpc>
                <a:spcPct val="150000"/>
              </a:lnSpc>
              <a:buAutoNum type="romanLcParenBoth"/>
            </a:pPr>
            <a:endParaRPr lang="pt-BR" sz="1600" b="0" i="0" dirty="0">
              <a:solidFill>
                <a:srgbClr val="212529"/>
              </a:solidFill>
              <a:effectLst/>
              <a:latin typeface="Roboto" panose="02000000000000000000" pitchFamily="2" charset="0"/>
            </a:endParaRPr>
          </a:p>
        </p:txBody>
      </p:sp>
      <p:sp>
        <p:nvSpPr>
          <p:cNvPr id="3" name="CaixaDeTexto 2">
            <a:extLst>
              <a:ext uri="{FF2B5EF4-FFF2-40B4-BE49-F238E27FC236}">
                <a16:creationId xmlns:a16="http://schemas.microsoft.com/office/drawing/2014/main" id="{9C9D1D06-00F2-4B9D-A734-7682072CC9A2}"/>
              </a:ext>
            </a:extLst>
          </p:cNvPr>
          <p:cNvSpPr txBox="1"/>
          <p:nvPr/>
        </p:nvSpPr>
        <p:spPr>
          <a:xfrm>
            <a:off x="667081" y="5412719"/>
            <a:ext cx="10947871" cy="646331"/>
          </a:xfrm>
          <a:prstGeom prst="rect">
            <a:avLst/>
          </a:prstGeom>
          <a:noFill/>
        </p:spPr>
        <p:txBody>
          <a:bodyPr wrap="square" rtlCol="0">
            <a:spAutoFit/>
          </a:bodyPr>
          <a:lstStyle/>
          <a:p>
            <a:r>
              <a:rPr lang="pt-BR" b="1" dirty="0" err="1"/>
              <a:t>Obs</a:t>
            </a:r>
            <a:r>
              <a:rPr lang="pt-BR" b="1" dirty="0"/>
              <a:t>:</a:t>
            </a:r>
            <a:r>
              <a:rPr lang="pt-BR" dirty="0"/>
              <a:t> o CCI não necessariamente precisa ter pesquisadores estrangeiros. Pode ser com pesquisadores brasileiros que tenham inserção internacional</a:t>
            </a:r>
          </a:p>
        </p:txBody>
      </p:sp>
    </p:spTree>
    <p:extLst>
      <p:ext uri="{BB962C8B-B14F-4D97-AF65-F5344CB8AC3E}">
        <p14:creationId xmlns:p14="http://schemas.microsoft.com/office/powerpoint/2010/main" val="377133362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1584907" y="348408"/>
            <a:ext cx="9022186" cy="720080"/>
          </a:xfrm>
          <a:prstGeom prst="rect">
            <a:avLst/>
          </a:prstGeom>
          <a:noFill/>
          <a:ln>
            <a:noFill/>
          </a:ln>
          <a:effectLst>
            <a:outerShdw dist="35921" dir="2700000" algn="ctr" rotWithShape="0">
              <a:schemeClr val="bg2">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pPr>
            <a:r>
              <a:rPr lang="pt-BR" sz="3200" b="1" dirty="0"/>
              <a:t>Programa Ciência para o Desenvolvimento II</a:t>
            </a:r>
          </a:p>
          <a:p>
            <a:pPr algn="ctr" fontAlgn="base">
              <a:spcBef>
                <a:spcPct val="0"/>
              </a:spcBef>
              <a:spcAft>
                <a:spcPct val="0"/>
              </a:spcAft>
            </a:pPr>
            <a:r>
              <a:rPr lang="pt-BR" sz="3200" b="1" dirty="0"/>
              <a:t>Chamada 2021</a:t>
            </a:r>
            <a:r>
              <a:rPr lang="pt-BR" dirty="0"/>
              <a:t> </a:t>
            </a:r>
            <a:endParaRPr lang="pt-BR" altLang="pt-BR" sz="4400" dirty="0">
              <a:solidFill>
                <a:srgbClr val="000000"/>
              </a:solidFill>
              <a:latin typeface="Calibri" panose="020F0502020204030204" pitchFamily="34" charset="0"/>
            </a:endParaRPr>
          </a:p>
        </p:txBody>
      </p:sp>
      <p:sp>
        <p:nvSpPr>
          <p:cNvPr id="2" name="CaixaDeTexto 1">
            <a:extLst>
              <a:ext uri="{FF2B5EF4-FFF2-40B4-BE49-F238E27FC236}">
                <a16:creationId xmlns:a16="http://schemas.microsoft.com/office/drawing/2014/main" id="{1E740170-4C21-4445-87CE-0371909A8869}"/>
              </a:ext>
            </a:extLst>
          </p:cNvPr>
          <p:cNvSpPr txBox="1"/>
          <p:nvPr/>
        </p:nvSpPr>
        <p:spPr>
          <a:xfrm>
            <a:off x="887767" y="1207363"/>
            <a:ext cx="2629246" cy="738664"/>
          </a:xfrm>
          <a:prstGeom prst="rect">
            <a:avLst/>
          </a:prstGeom>
          <a:noFill/>
        </p:spPr>
        <p:txBody>
          <a:bodyPr wrap="none" rtlCol="0">
            <a:spAutoFit/>
          </a:bodyPr>
          <a:lstStyle/>
          <a:p>
            <a:r>
              <a:rPr lang="pt-BR" sz="2400" b="1" i="0" dirty="0">
                <a:solidFill>
                  <a:srgbClr val="212529"/>
                </a:solidFill>
                <a:effectLst/>
                <a:latin typeface="Roboto" panose="02000000000000000000" pitchFamily="2" charset="0"/>
              </a:rPr>
              <a:t>Gestão de Dados</a:t>
            </a:r>
            <a:r>
              <a:rPr lang="pt-BR" sz="2400" b="1" dirty="0"/>
              <a:t>:</a:t>
            </a:r>
          </a:p>
          <a:p>
            <a:pPr marL="285750" indent="-285750">
              <a:buFont typeface="Wingdings" panose="05000000000000000000" pitchFamily="2" charset="2"/>
              <a:buChar char="Ø"/>
            </a:pPr>
            <a:endParaRPr lang="pt-BR" dirty="0"/>
          </a:p>
        </p:txBody>
      </p:sp>
      <p:sp>
        <p:nvSpPr>
          <p:cNvPr id="4" name="CaixaDeTexto 3">
            <a:extLst>
              <a:ext uri="{FF2B5EF4-FFF2-40B4-BE49-F238E27FC236}">
                <a16:creationId xmlns:a16="http://schemas.microsoft.com/office/drawing/2014/main" id="{AFA535F1-02AC-4952-B458-9A9F9E8CF3C6}"/>
              </a:ext>
            </a:extLst>
          </p:cNvPr>
          <p:cNvSpPr txBox="1"/>
          <p:nvPr/>
        </p:nvSpPr>
        <p:spPr>
          <a:xfrm>
            <a:off x="577048" y="1846554"/>
            <a:ext cx="11301274" cy="584775"/>
          </a:xfrm>
          <a:prstGeom prst="rect">
            <a:avLst/>
          </a:prstGeom>
          <a:noFill/>
        </p:spPr>
        <p:txBody>
          <a:bodyPr wrap="square" rtlCol="0">
            <a:spAutoFit/>
          </a:bodyPr>
          <a:lstStyle/>
          <a:p>
            <a:pPr algn="just"/>
            <a:r>
              <a:rPr lang="pt-BR" sz="1600" b="0" i="0" dirty="0">
                <a:solidFill>
                  <a:srgbClr val="212529"/>
                </a:solidFill>
                <a:effectLst/>
                <a:latin typeface="Roboto" panose="02000000000000000000" pitchFamily="2" charset="0"/>
              </a:rPr>
              <a:t>O projeto deverá indicar a forma de gestão e a plataforma para disponibilização dos dados do projeto. Vide normas da FAPESP.</a:t>
            </a:r>
          </a:p>
        </p:txBody>
      </p:sp>
    </p:spTree>
    <p:extLst>
      <p:ext uri="{BB962C8B-B14F-4D97-AF65-F5344CB8AC3E}">
        <p14:creationId xmlns:p14="http://schemas.microsoft.com/office/powerpoint/2010/main" val="92022306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1584907" y="348408"/>
            <a:ext cx="9022186" cy="720080"/>
          </a:xfrm>
          <a:prstGeom prst="rect">
            <a:avLst/>
          </a:prstGeom>
          <a:noFill/>
          <a:ln>
            <a:noFill/>
          </a:ln>
          <a:effectLst>
            <a:outerShdw dist="35921" dir="2700000" algn="ctr" rotWithShape="0">
              <a:schemeClr val="bg2">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pPr>
            <a:r>
              <a:rPr lang="pt-BR" sz="3200" b="1" dirty="0"/>
              <a:t>Programa Ciência para o Desenvolvimento II</a:t>
            </a:r>
          </a:p>
          <a:p>
            <a:pPr algn="ctr" fontAlgn="base">
              <a:spcBef>
                <a:spcPct val="0"/>
              </a:spcBef>
              <a:spcAft>
                <a:spcPct val="0"/>
              </a:spcAft>
            </a:pPr>
            <a:r>
              <a:rPr lang="pt-BR" sz="3200" b="1" dirty="0"/>
              <a:t>Chamada 2021</a:t>
            </a:r>
            <a:r>
              <a:rPr lang="pt-BR" dirty="0"/>
              <a:t> </a:t>
            </a:r>
            <a:endParaRPr lang="pt-BR" altLang="pt-BR" sz="4400" dirty="0">
              <a:solidFill>
                <a:srgbClr val="000000"/>
              </a:solidFill>
              <a:latin typeface="Calibri" panose="020F0502020204030204" pitchFamily="34" charset="0"/>
            </a:endParaRPr>
          </a:p>
        </p:txBody>
      </p:sp>
      <p:sp>
        <p:nvSpPr>
          <p:cNvPr id="2" name="CaixaDeTexto 1">
            <a:extLst>
              <a:ext uri="{FF2B5EF4-FFF2-40B4-BE49-F238E27FC236}">
                <a16:creationId xmlns:a16="http://schemas.microsoft.com/office/drawing/2014/main" id="{1E740170-4C21-4445-87CE-0371909A8869}"/>
              </a:ext>
            </a:extLst>
          </p:cNvPr>
          <p:cNvSpPr txBox="1"/>
          <p:nvPr/>
        </p:nvSpPr>
        <p:spPr>
          <a:xfrm>
            <a:off x="887767" y="1207363"/>
            <a:ext cx="1231427" cy="738664"/>
          </a:xfrm>
          <a:prstGeom prst="rect">
            <a:avLst/>
          </a:prstGeom>
          <a:noFill/>
        </p:spPr>
        <p:txBody>
          <a:bodyPr wrap="none" rtlCol="0">
            <a:spAutoFit/>
          </a:bodyPr>
          <a:lstStyle/>
          <a:p>
            <a:r>
              <a:rPr lang="pt-BR" sz="2400" b="1" i="0" dirty="0">
                <a:solidFill>
                  <a:srgbClr val="212529"/>
                </a:solidFill>
                <a:effectLst/>
                <a:latin typeface="Roboto" panose="02000000000000000000" pitchFamily="2" charset="0"/>
              </a:rPr>
              <a:t>Fontes</a:t>
            </a:r>
            <a:r>
              <a:rPr lang="pt-BR" sz="2400" b="1" dirty="0"/>
              <a:t>:</a:t>
            </a:r>
          </a:p>
          <a:p>
            <a:pPr marL="285750" indent="-285750">
              <a:buFont typeface="Wingdings" panose="05000000000000000000" pitchFamily="2" charset="2"/>
              <a:buChar char="Ø"/>
            </a:pPr>
            <a:endParaRPr lang="pt-BR" dirty="0"/>
          </a:p>
        </p:txBody>
      </p:sp>
      <p:sp>
        <p:nvSpPr>
          <p:cNvPr id="4" name="CaixaDeTexto 3">
            <a:extLst>
              <a:ext uri="{FF2B5EF4-FFF2-40B4-BE49-F238E27FC236}">
                <a16:creationId xmlns:a16="http://schemas.microsoft.com/office/drawing/2014/main" id="{AFA535F1-02AC-4952-B458-9A9F9E8CF3C6}"/>
              </a:ext>
            </a:extLst>
          </p:cNvPr>
          <p:cNvSpPr txBox="1"/>
          <p:nvPr/>
        </p:nvSpPr>
        <p:spPr>
          <a:xfrm>
            <a:off x="577048" y="1846554"/>
            <a:ext cx="11301274" cy="1077218"/>
          </a:xfrm>
          <a:prstGeom prst="rect">
            <a:avLst/>
          </a:prstGeom>
          <a:noFill/>
        </p:spPr>
        <p:txBody>
          <a:bodyPr wrap="square" rtlCol="0">
            <a:spAutoFit/>
          </a:bodyPr>
          <a:lstStyle/>
          <a:p>
            <a:pPr algn="just"/>
            <a:r>
              <a:rPr lang="pt-BR" sz="1600" b="0" i="0" dirty="0">
                <a:solidFill>
                  <a:srgbClr val="212529"/>
                </a:solidFill>
                <a:effectLst/>
                <a:latin typeface="Roboto" panose="02000000000000000000" pitchFamily="2" charset="0"/>
              </a:rPr>
              <a:t>Edital FAPESP/CCD: </a:t>
            </a:r>
            <a:r>
              <a:rPr lang="pt-BR" sz="1600" b="0" i="0" dirty="0">
                <a:solidFill>
                  <a:srgbClr val="212529"/>
                </a:solidFill>
                <a:effectLst/>
                <a:latin typeface="Roboto" panose="02000000000000000000" pitchFamily="2" charset="0"/>
                <a:hlinkClick r:id="rId2"/>
              </a:rPr>
              <a:t>https://fapesp.br/14936/fapesp-lanca-chamada-para-centros-de-ciencia-para-o-desenvolvimento</a:t>
            </a:r>
            <a:endParaRPr lang="pt-BR" sz="1600" b="0" i="0" dirty="0">
              <a:solidFill>
                <a:srgbClr val="212529"/>
              </a:solidFill>
              <a:effectLst/>
              <a:latin typeface="Roboto" panose="02000000000000000000" pitchFamily="2" charset="0"/>
            </a:endParaRPr>
          </a:p>
          <a:p>
            <a:pPr algn="just"/>
            <a:endParaRPr lang="pt-BR" sz="1600" dirty="0">
              <a:solidFill>
                <a:srgbClr val="212529"/>
              </a:solidFill>
              <a:latin typeface="Roboto" panose="02000000000000000000" pitchFamily="2" charset="0"/>
            </a:endParaRPr>
          </a:p>
          <a:p>
            <a:pPr algn="just"/>
            <a:endParaRPr lang="pt-BR" sz="1600" b="0" i="0" dirty="0">
              <a:solidFill>
                <a:srgbClr val="212529"/>
              </a:solidFill>
              <a:effectLst/>
              <a:latin typeface="Roboto" panose="02000000000000000000" pitchFamily="2" charset="0"/>
            </a:endParaRPr>
          </a:p>
          <a:p>
            <a:pPr algn="just"/>
            <a:r>
              <a:rPr lang="pt-BR" sz="1600" dirty="0">
                <a:solidFill>
                  <a:srgbClr val="212529"/>
                </a:solidFill>
                <a:latin typeface="Roboto" panose="02000000000000000000" pitchFamily="2" charset="0"/>
              </a:rPr>
              <a:t>Reunião FAPESP realizada em 25/06/2021 – Youtube: </a:t>
            </a:r>
            <a:endParaRPr lang="pt-BR" sz="1600" b="0" i="0" dirty="0">
              <a:solidFill>
                <a:srgbClr val="212529"/>
              </a:solidFill>
              <a:effectLst/>
              <a:latin typeface="Roboto" panose="02000000000000000000" pitchFamily="2" charset="0"/>
            </a:endParaRPr>
          </a:p>
        </p:txBody>
      </p:sp>
      <p:sp>
        <p:nvSpPr>
          <p:cNvPr id="6" name="CaixaDeTexto 5">
            <a:extLst>
              <a:ext uri="{FF2B5EF4-FFF2-40B4-BE49-F238E27FC236}">
                <a16:creationId xmlns:a16="http://schemas.microsoft.com/office/drawing/2014/main" id="{71230292-75AB-4ACA-8889-78E01C4C9C67}"/>
              </a:ext>
            </a:extLst>
          </p:cNvPr>
          <p:cNvSpPr txBox="1"/>
          <p:nvPr/>
        </p:nvSpPr>
        <p:spPr>
          <a:xfrm>
            <a:off x="3033944" y="3230127"/>
            <a:ext cx="6156664" cy="375552"/>
          </a:xfrm>
          <a:prstGeom prst="rect">
            <a:avLst/>
          </a:prstGeom>
          <a:noFill/>
        </p:spPr>
        <p:txBody>
          <a:bodyPr wrap="square">
            <a:spAutoFit/>
          </a:bodyPr>
          <a:lstStyle/>
          <a:p>
            <a:pPr>
              <a:lnSpc>
                <a:spcPct val="107000"/>
              </a:lnSpc>
              <a:spcAft>
                <a:spcPts val="800"/>
              </a:spcAft>
            </a:pPr>
            <a:r>
              <a:rPr lang="pt-BR"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https://www.youtube.com/watch?v=8cgFHLC5JcI</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aixaDeTexto 2">
            <a:extLst>
              <a:ext uri="{FF2B5EF4-FFF2-40B4-BE49-F238E27FC236}">
                <a16:creationId xmlns:a16="http://schemas.microsoft.com/office/drawing/2014/main" id="{39252327-BE0A-4035-B2ED-1692697D4F95}"/>
              </a:ext>
            </a:extLst>
          </p:cNvPr>
          <p:cNvSpPr txBox="1"/>
          <p:nvPr/>
        </p:nvSpPr>
        <p:spPr>
          <a:xfrm>
            <a:off x="1012054" y="5220070"/>
            <a:ext cx="6917343" cy="369332"/>
          </a:xfrm>
          <a:prstGeom prst="rect">
            <a:avLst/>
          </a:prstGeom>
          <a:noFill/>
        </p:spPr>
        <p:txBody>
          <a:bodyPr wrap="none" rtlCol="0">
            <a:spAutoFit/>
          </a:bodyPr>
          <a:lstStyle/>
          <a:p>
            <a:r>
              <a:rPr lang="pt-BR" dirty="0"/>
              <a:t>Apresentação disponível em: </a:t>
            </a:r>
            <a:r>
              <a:rPr lang="pt-BR" dirty="0">
                <a:hlinkClick r:id="rId4"/>
              </a:rPr>
              <a:t>www.ipen.br</a:t>
            </a:r>
            <a:r>
              <a:rPr lang="pt-BR" dirty="0"/>
              <a:t> &gt; Gestão </a:t>
            </a:r>
            <a:r>
              <a:rPr lang="pt-BR"/>
              <a:t>de Projetos &gt; </a:t>
            </a:r>
          </a:p>
        </p:txBody>
      </p:sp>
    </p:spTree>
    <p:extLst>
      <p:ext uri="{BB962C8B-B14F-4D97-AF65-F5344CB8AC3E}">
        <p14:creationId xmlns:p14="http://schemas.microsoft.com/office/powerpoint/2010/main" val="94211469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AFB49A73-E2FE-4469-92BB-A472F6BECB16}"/>
              </a:ext>
            </a:extLst>
          </p:cNvPr>
          <p:cNvSpPr txBox="1"/>
          <p:nvPr/>
        </p:nvSpPr>
        <p:spPr>
          <a:xfrm>
            <a:off x="2744679" y="2967335"/>
            <a:ext cx="6702641" cy="923330"/>
          </a:xfrm>
          <a:prstGeom prst="rect">
            <a:avLst/>
          </a:prstGeom>
          <a:noFill/>
        </p:spPr>
        <p:txBody>
          <a:bodyPr wrap="square" rtlCol="0">
            <a:spAutoFit/>
          </a:bodyPr>
          <a:lstStyle/>
          <a:p>
            <a:r>
              <a:rPr lang="pt-BR" sz="5400" b="1" dirty="0"/>
              <a:t>Grato pela atenção!</a:t>
            </a:r>
          </a:p>
        </p:txBody>
      </p:sp>
    </p:spTree>
    <p:extLst>
      <p:ext uri="{BB962C8B-B14F-4D97-AF65-F5344CB8AC3E}">
        <p14:creationId xmlns:p14="http://schemas.microsoft.com/office/powerpoint/2010/main" val="3477493443"/>
      </p:ext>
    </p:extLst>
  </p:cSld>
  <p:clrMapOvr>
    <a:masterClrMapping/>
  </p:clrMapOvr>
  <p:transition>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1584907" y="348408"/>
            <a:ext cx="9022186" cy="720080"/>
          </a:xfrm>
          <a:prstGeom prst="rect">
            <a:avLst/>
          </a:prstGeom>
          <a:noFill/>
          <a:ln>
            <a:noFill/>
          </a:ln>
          <a:effectLst>
            <a:outerShdw dist="35921" dir="2700000" algn="ctr" rotWithShape="0">
              <a:schemeClr val="bg2">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pPr>
            <a:r>
              <a:rPr lang="pt-BR" sz="3200" b="1" dirty="0"/>
              <a:t>Programa Ciência para o Desenvolvimento II</a:t>
            </a:r>
          </a:p>
        </p:txBody>
      </p:sp>
      <p:sp>
        <p:nvSpPr>
          <p:cNvPr id="3" name="CaixaDeTexto 2">
            <a:extLst>
              <a:ext uri="{FF2B5EF4-FFF2-40B4-BE49-F238E27FC236}">
                <a16:creationId xmlns:a16="http://schemas.microsoft.com/office/drawing/2014/main" id="{40F69394-54E0-4B3D-B62A-CD1F3322E085}"/>
              </a:ext>
            </a:extLst>
          </p:cNvPr>
          <p:cNvSpPr txBox="1"/>
          <p:nvPr/>
        </p:nvSpPr>
        <p:spPr>
          <a:xfrm>
            <a:off x="878889" y="2109328"/>
            <a:ext cx="5077031" cy="3226524"/>
          </a:xfrm>
          <a:prstGeom prst="rect">
            <a:avLst/>
          </a:prstGeom>
          <a:noFill/>
        </p:spPr>
        <p:txBody>
          <a:bodyPr wrap="none" rtlCol="0">
            <a:spAutoFit/>
          </a:bodyPr>
          <a:lstStyle/>
          <a:p>
            <a:r>
              <a:rPr lang="pt-BR" b="1" dirty="0"/>
              <a:t>Áreas de interesse da FAPESP:</a:t>
            </a:r>
          </a:p>
          <a:p>
            <a:pPr marL="285750" indent="-285750">
              <a:lnSpc>
                <a:spcPct val="150000"/>
              </a:lnSpc>
              <a:buFont typeface="Arial" panose="020B0604020202020204" pitchFamily="34" charset="0"/>
              <a:buChar char="•"/>
            </a:pPr>
            <a:r>
              <a:rPr lang="pt-BR" dirty="0"/>
              <a:t>Desenvolvimento Econômico</a:t>
            </a:r>
          </a:p>
          <a:p>
            <a:pPr marL="285750" indent="-285750">
              <a:lnSpc>
                <a:spcPct val="150000"/>
              </a:lnSpc>
              <a:buFont typeface="Arial" panose="020B0604020202020204" pitchFamily="34" charset="0"/>
              <a:buChar char="•"/>
            </a:pPr>
            <a:r>
              <a:rPr lang="pt-BR" dirty="0"/>
              <a:t>Saúde</a:t>
            </a:r>
          </a:p>
          <a:p>
            <a:pPr marL="285750" indent="-285750">
              <a:lnSpc>
                <a:spcPct val="150000"/>
              </a:lnSpc>
              <a:buFont typeface="Arial" panose="020B0604020202020204" pitchFamily="34" charset="0"/>
              <a:buChar char="•"/>
            </a:pPr>
            <a:r>
              <a:rPr lang="pt-BR" dirty="0"/>
              <a:t>Manufatura avançada e materiais avançados</a:t>
            </a:r>
          </a:p>
          <a:p>
            <a:pPr marL="285750" indent="-285750">
              <a:lnSpc>
                <a:spcPct val="150000"/>
              </a:lnSpc>
              <a:buFont typeface="Arial" panose="020B0604020202020204" pitchFamily="34" charset="0"/>
              <a:buChar char="•"/>
            </a:pPr>
            <a:r>
              <a:rPr lang="pt-BR" dirty="0"/>
              <a:t>Infraestrutura e Meio Ambiente</a:t>
            </a:r>
          </a:p>
          <a:p>
            <a:pPr marL="285750" indent="-285750">
              <a:lnSpc>
                <a:spcPct val="150000"/>
              </a:lnSpc>
              <a:buFont typeface="Arial" panose="020B0604020202020204" pitchFamily="34" charset="0"/>
              <a:buChar char="•"/>
            </a:pPr>
            <a:r>
              <a:rPr lang="pt-BR" dirty="0"/>
              <a:t>Agricultura e abastecimento</a:t>
            </a:r>
          </a:p>
          <a:p>
            <a:pPr marL="285750" indent="-285750">
              <a:lnSpc>
                <a:spcPct val="150000"/>
              </a:lnSpc>
              <a:buFont typeface="Arial" panose="020B0604020202020204" pitchFamily="34" charset="0"/>
              <a:buChar char="•"/>
            </a:pPr>
            <a:r>
              <a:rPr lang="pt-BR" dirty="0"/>
              <a:t>Esportes</a:t>
            </a:r>
          </a:p>
          <a:p>
            <a:pPr marL="285750" indent="-285750">
              <a:lnSpc>
                <a:spcPct val="150000"/>
              </a:lnSpc>
              <a:buFont typeface="Arial" panose="020B0604020202020204" pitchFamily="34" charset="0"/>
              <a:buChar char="•"/>
            </a:pPr>
            <a:r>
              <a:rPr lang="pt-BR" dirty="0"/>
              <a:t>Cultura e economia criativa</a:t>
            </a:r>
          </a:p>
        </p:txBody>
      </p:sp>
      <p:sp>
        <p:nvSpPr>
          <p:cNvPr id="4" name="CaixaDeTexto 3">
            <a:extLst>
              <a:ext uri="{FF2B5EF4-FFF2-40B4-BE49-F238E27FC236}">
                <a16:creationId xmlns:a16="http://schemas.microsoft.com/office/drawing/2014/main" id="{79D295C8-F7FB-441C-BDB2-2750304DD08F}"/>
              </a:ext>
            </a:extLst>
          </p:cNvPr>
          <p:cNvSpPr txBox="1"/>
          <p:nvPr/>
        </p:nvSpPr>
        <p:spPr>
          <a:xfrm>
            <a:off x="878889" y="5646960"/>
            <a:ext cx="10750859" cy="646331"/>
          </a:xfrm>
          <a:prstGeom prst="rect">
            <a:avLst/>
          </a:prstGeom>
          <a:noFill/>
        </p:spPr>
        <p:txBody>
          <a:bodyPr wrap="square" rtlCol="0">
            <a:spAutoFit/>
          </a:bodyPr>
          <a:lstStyle/>
          <a:p>
            <a:r>
              <a:rPr lang="pt-BR" b="1" dirty="0"/>
              <a:t>Novidade: a FAPESP avaliará propostas que versem sobre outros temas, desde que atendam aos requisitos do Edital</a:t>
            </a:r>
            <a:endParaRPr lang="pt-BR" dirty="0"/>
          </a:p>
        </p:txBody>
      </p:sp>
      <p:sp>
        <p:nvSpPr>
          <p:cNvPr id="5" name="Rectangle 2">
            <a:extLst>
              <a:ext uri="{FF2B5EF4-FFF2-40B4-BE49-F238E27FC236}">
                <a16:creationId xmlns:a16="http://schemas.microsoft.com/office/drawing/2014/main" id="{BEBF7A04-0971-410E-9F15-8675226D18D9}"/>
              </a:ext>
            </a:extLst>
          </p:cNvPr>
          <p:cNvSpPr>
            <a:spLocks noChangeArrowheads="1"/>
          </p:cNvSpPr>
          <p:nvPr/>
        </p:nvSpPr>
        <p:spPr bwMode="auto">
          <a:xfrm>
            <a:off x="1444827" y="1060387"/>
            <a:ext cx="9022186" cy="720080"/>
          </a:xfrm>
          <a:prstGeom prst="rect">
            <a:avLst/>
          </a:prstGeom>
          <a:noFill/>
          <a:ln>
            <a:noFill/>
          </a:ln>
          <a:effectLst>
            <a:outerShdw dist="35921" dir="2700000" algn="ctr" rotWithShape="0">
              <a:schemeClr val="bg2">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pPr>
            <a:r>
              <a:rPr lang="pt-BR" sz="2400" b="1" dirty="0"/>
              <a:t>Centros de Ciência para o Desenvolvimento - </a:t>
            </a:r>
            <a:r>
              <a:rPr lang="pt-BR" sz="2400" b="1" dirty="0" err="1"/>
              <a:t>CCDs</a:t>
            </a:r>
            <a:endParaRPr lang="pt-BR" sz="2400" b="1" dirty="0"/>
          </a:p>
          <a:p>
            <a:pPr algn="ctr" fontAlgn="base">
              <a:spcBef>
                <a:spcPct val="0"/>
              </a:spcBef>
              <a:spcAft>
                <a:spcPct val="0"/>
              </a:spcAft>
            </a:pPr>
            <a:r>
              <a:rPr lang="pt-BR" sz="2400" b="1" dirty="0"/>
              <a:t>Chamada 2021</a:t>
            </a:r>
            <a:r>
              <a:rPr lang="pt-BR" sz="1400" dirty="0"/>
              <a:t> </a:t>
            </a:r>
            <a:endParaRPr lang="pt-BR" altLang="pt-BR" sz="36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428223635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1300822" y="614738"/>
            <a:ext cx="9022186" cy="720080"/>
          </a:xfrm>
          <a:prstGeom prst="rect">
            <a:avLst/>
          </a:prstGeom>
          <a:noFill/>
          <a:ln>
            <a:noFill/>
          </a:ln>
          <a:effectLst>
            <a:outerShdw dist="35921" dir="2700000" algn="ctr" rotWithShape="0">
              <a:schemeClr val="bg2">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pPr>
            <a:r>
              <a:rPr lang="pt-BR" sz="3200" b="1" dirty="0"/>
              <a:t>Programa Ciência para o Desenvolvimento II</a:t>
            </a:r>
          </a:p>
          <a:p>
            <a:pPr algn="ctr" fontAlgn="base">
              <a:spcBef>
                <a:spcPct val="0"/>
              </a:spcBef>
              <a:spcAft>
                <a:spcPct val="0"/>
              </a:spcAft>
            </a:pPr>
            <a:r>
              <a:rPr lang="pt-BR" sz="2400" b="1" dirty="0"/>
              <a:t>Centros de Ciência para o Desenvolvimento - </a:t>
            </a:r>
            <a:r>
              <a:rPr lang="pt-BR" sz="2400" b="1" dirty="0" err="1"/>
              <a:t>CCDs</a:t>
            </a:r>
            <a:endParaRPr lang="pt-BR" sz="2400" b="1" dirty="0"/>
          </a:p>
          <a:p>
            <a:pPr algn="ctr" fontAlgn="base">
              <a:spcBef>
                <a:spcPct val="0"/>
              </a:spcBef>
              <a:spcAft>
                <a:spcPct val="0"/>
              </a:spcAft>
            </a:pPr>
            <a:r>
              <a:rPr lang="pt-BR" sz="2400" b="1" dirty="0"/>
              <a:t>Chamada 2021</a:t>
            </a:r>
            <a:r>
              <a:rPr lang="pt-BR" sz="1400" dirty="0"/>
              <a:t> </a:t>
            </a:r>
            <a:endParaRPr lang="pt-BR" altLang="pt-BR" sz="3600" dirty="0">
              <a:solidFill>
                <a:srgbClr val="000000"/>
              </a:solidFill>
              <a:latin typeface="Calibri" panose="020F0502020204030204" pitchFamily="34" charset="0"/>
            </a:endParaRPr>
          </a:p>
        </p:txBody>
      </p:sp>
      <p:sp>
        <p:nvSpPr>
          <p:cNvPr id="3" name="CaixaDeTexto 2">
            <a:extLst>
              <a:ext uri="{FF2B5EF4-FFF2-40B4-BE49-F238E27FC236}">
                <a16:creationId xmlns:a16="http://schemas.microsoft.com/office/drawing/2014/main" id="{40F69394-54E0-4B3D-B62A-CD1F3322E085}"/>
              </a:ext>
            </a:extLst>
          </p:cNvPr>
          <p:cNvSpPr txBox="1"/>
          <p:nvPr/>
        </p:nvSpPr>
        <p:spPr>
          <a:xfrm>
            <a:off x="639192" y="1425541"/>
            <a:ext cx="4814138" cy="369332"/>
          </a:xfrm>
          <a:prstGeom prst="rect">
            <a:avLst/>
          </a:prstGeom>
          <a:noFill/>
        </p:spPr>
        <p:txBody>
          <a:bodyPr wrap="none" rtlCol="0">
            <a:spAutoFit/>
          </a:bodyPr>
          <a:lstStyle/>
          <a:p>
            <a:r>
              <a:rPr lang="pt-BR" b="1" dirty="0"/>
              <a:t>Condições para participação na chamada:</a:t>
            </a:r>
          </a:p>
        </p:txBody>
      </p:sp>
      <p:sp>
        <p:nvSpPr>
          <p:cNvPr id="2" name="CaixaDeTexto 1">
            <a:extLst>
              <a:ext uri="{FF2B5EF4-FFF2-40B4-BE49-F238E27FC236}">
                <a16:creationId xmlns:a16="http://schemas.microsoft.com/office/drawing/2014/main" id="{AABCC10C-8094-4E0B-8788-6EE4F35D1688}"/>
              </a:ext>
            </a:extLst>
          </p:cNvPr>
          <p:cNvSpPr txBox="1"/>
          <p:nvPr/>
        </p:nvSpPr>
        <p:spPr>
          <a:xfrm>
            <a:off x="639193" y="1977929"/>
            <a:ext cx="5456808" cy="2308324"/>
          </a:xfrm>
          <a:prstGeom prst="rect">
            <a:avLst/>
          </a:prstGeom>
          <a:noFill/>
        </p:spPr>
        <p:txBody>
          <a:bodyPr wrap="square" rtlCol="0">
            <a:spAutoFit/>
          </a:bodyPr>
          <a:lstStyle/>
          <a:p>
            <a:r>
              <a:rPr lang="pt-BR" b="1" dirty="0"/>
              <a:t>Participantes obrigatórios</a:t>
            </a:r>
          </a:p>
          <a:p>
            <a:endParaRPr lang="pt-BR" dirty="0"/>
          </a:p>
          <a:p>
            <a:pPr marL="285750" indent="-285750">
              <a:buFont typeface="Arial" panose="020B0604020202020204" pitchFamily="34" charset="0"/>
              <a:buChar char="•"/>
            </a:pPr>
            <a:r>
              <a:rPr lang="pt-BR" dirty="0"/>
              <a:t>Pesquisadores de Institutos de Pesquisa e/ou</a:t>
            </a:r>
          </a:p>
          <a:p>
            <a:pPr marL="285750" indent="-285750">
              <a:buFont typeface="Arial" panose="020B0604020202020204" pitchFamily="34" charset="0"/>
              <a:buChar char="•"/>
            </a:pPr>
            <a:endParaRPr lang="pt-BR" dirty="0"/>
          </a:p>
          <a:p>
            <a:pPr marL="285750" indent="-285750">
              <a:buFont typeface="Arial" panose="020B0604020202020204" pitchFamily="34" charset="0"/>
              <a:buChar char="•"/>
            </a:pPr>
            <a:r>
              <a:rPr lang="pt-BR" dirty="0"/>
              <a:t>Pesquisadores de Universidades ou IES</a:t>
            </a:r>
          </a:p>
          <a:p>
            <a:pPr marL="285750" indent="-285750">
              <a:buFont typeface="Arial" panose="020B0604020202020204" pitchFamily="34" charset="0"/>
              <a:buChar char="•"/>
            </a:pPr>
            <a:endParaRPr lang="pt-BR" dirty="0"/>
          </a:p>
          <a:p>
            <a:pPr marL="285750" indent="-285750">
              <a:buFont typeface="Arial" panose="020B0604020202020204" pitchFamily="34" charset="0"/>
              <a:buChar char="•"/>
            </a:pPr>
            <a:r>
              <a:rPr lang="pt-BR" dirty="0"/>
              <a:t>Órgãos de governo: Secretarias estaduais ou municipais</a:t>
            </a:r>
          </a:p>
        </p:txBody>
      </p:sp>
      <p:sp>
        <p:nvSpPr>
          <p:cNvPr id="4" name="CaixaDeTexto 3">
            <a:extLst>
              <a:ext uri="{FF2B5EF4-FFF2-40B4-BE49-F238E27FC236}">
                <a16:creationId xmlns:a16="http://schemas.microsoft.com/office/drawing/2014/main" id="{9428AF37-E981-4EDA-A203-BB9A0297F6F9}"/>
              </a:ext>
            </a:extLst>
          </p:cNvPr>
          <p:cNvSpPr txBox="1"/>
          <p:nvPr/>
        </p:nvSpPr>
        <p:spPr>
          <a:xfrm>
            <a:off x="7636948" y="1977929"/>
            <a:ext cx="2826415" cy="2031325"/>
          </a:xfrm>
          <a:prstGeom prst="rect">
            <a:avLst/>
          </a:prstGeom>
          <a:noFill/>
        </p:spPr>
        <p:txBody>
          <a:bodyPr wrap="none" rtlCol="0">
            <a:spAutoFit/>
          </a:bodyPr>
          <a:lstStyle/>
          <a:p>
            <a:r>
              <a:rPr lang="pt-BR" b="1" dirty="0"/>
              <a:t>Participantes desejados</a:t>
            </a:r>
          </a:p>
          <a:p>
            <a:endParaRPr lang="pt-BR" dirty="0"/>
          </a:p>
          <a:p>
            <a:pPr marL="285750" indent="-285750">
              <a:buFont typeface="Arial" panose="020B0604020202020204" pitchFamily="34" charset="0"/>
              <a:buChar char="•"/>
            </a:pPr>
            <a:r>
              <a:rPr lang="pt-BR" dirty="0"/>
              <a:t>Empresas</a:t>
            </a:r>
          </a:p>
          <a:p>
            <a:pPr marL="285750" indent="-285750">
              <a:buFont typeface="Arial" panose="020B0604020202020204" pitchFamily="34" charset="0"/>
              <a:buChar char="•"/>
            </a:pPr>
            <a:endParaRPr lang="pt-BR" dirty="0"/>
          </a:p>
          <a:p>
            <a:pPr marL="285750" indent="-285750">
              <a:buFont typeface="Arial" panose="020B0604020202020204" pitchFamily="34" charset="0"/>
              <a:buChar char="•"/>
            </a:pPr>
            <a:r>
              <a:rPr lang="pt-BR" dirty="0"/>
              <a:t>ONGs</a:t>
            </a:r>
          </a:p>
          <a:p>
            <a:pPr marL="285750" indent="-285750">
              <a:buFont typeface="Arial" panose="020B0604020202020204" pitchFamily="34" charset="0"/>
              <a:buChar char="•"/>
            </a:pPr>
            <a:endParaRPr lang="pt-BR" dirty="0"/>
          </a:p>
          <a:p>
            <a:pPr marL="285750" indent="-285750">
              <a:buFont typeface="Arial" panose="020B0604020202020204" pitchFamily="34" charset="0"/>
              <a:buChar char="•"/>
            </a:pPr>
            <a:r>
              <a:rPr lang="pt-BR" dirty="0"/>
              <a:t>Outras Instituições</a:t>
            </a:r>
          </a:p>
        </p:txBody>
      </p:sp>
      <p:sp>
        <p:nvSpPr>
          <p:cNvPr id="5" name="CaixaDeTexto 4">
            <a:extLst>
              <a:ext uri="{FF2B5EF4-FFF2-40B4-BE49-F238E27FC236}">
                <a16:creationId xmlns:a16="http://schemas.microsoft.com/office/drawing/2014/main" id="{5B92E337-EE9B-4054-9FD6-A0DA5DFAD4CA}"/>
              </a:ext>
            </a:extLst>
          </p:cNvPr>
          <p:cNvSpPr txBox="1"/>
          <p:nvPr/>
        </p:nvSpPr>
        <p:spPr>
          <a:xfrm>
            <a:off x="639192" y="4460897"/>
            <a:ext cx="9009967" cy="646331"/>
          </a:xfrm>
          <a:prstGeom prst="rect">
            <a:avLst/>
          </a:prstGeom>
          <a:noFill/>
        </p:spPr>
        <p:txBody>
          <a:bodyPr wrap="none" rtlCol="0">
            <a:spAutoFit/>
          </a:bodyPr>
          <a:lstStyle/>
          <a:p>
            <a:r>
              <a:rPr lang="pt-BR" dirty="0"/>
              <a:t>Empenho de recursos financeiros: dinheiro “novo”</a:t>
            </a:r>
          </a:p>
          <a:p>
            <a:pPr marL="285750" indent="-285750">
              <a:buFont typeface="Arial" panose="020B0604020202020204" pitchFamily="34" charset="0"/>
              <a:buChar char="•"/>
            </a:pPr>
            <a:r>
              <a:rPr lang="pt-BR" dirty="0"/>
              <a:t>para cada R$ 1 da FAPESP, deverá haver R$ 1 dos parceiros do projeto (somados) </a:t>
            </a:r>
          </a:p>
        </p:txBody>
      </p:sp>
      <p:sp>
        <p:nvSpPr>
          <p:cNvPr id="7" name="CaixaDeTexto 6">
            <a:extLst>
              <a:ext uri="{FF2B5EF4-FFF2-40B4-BE49-F238E27FC236}">
                <a16:creationId xmlns:a16="http://schemas.microsoft.com/office/drawing/2014/main" id="{F2566E45-0B9B-406E-9606-9B627810B5CC}"/>
              </a:ext>
            </a:extLst>
          </p:cNvPr>
          <p:cNvSpPr txBox="1"/>
          <p:nvPr/>
        </p:nvSpPr>
        <p:spPr>
          <a:xfrm>
            <a:off x="639192" y="5281872"/>
            <a:ext cx="6842707" cy="1200329"/>
          </a:xfrm>
          <a:prstGeom prst="rect">
            <a:avLst/>
          </a:prstGeom>
          <a:noFill/>
        </p:spPr>
        <p:txBody>
          <a:bodyPr wrap="none" rtlCol="0">
            <a:spAutoFit/>
          </a:bodyPr>
          <a:lstStyle/>
          <a:p>
            <a:r>
              <a:rPr lang="pt-BR" dirty="0"/>
              <a:t>Empenho de recursos econômicos</a:t>
            </a:r>
          </a:p>
          <a:p>
            <a:pPr marL="285750" indent="-285750">
              <a:buFont typeface="Arial" panose="020B0604020202020204" pitchFamily="34" charset="0"/>
              <a:buChar char="•"/>
            </a:pPr>
            <a:r>
              <a:rPr lang="pt-BR" dirty="0"/>
              <a:t>para cada R$ 1 da FAPESP, deverá haver R$ 2 dos parceiros.</a:t>
            </a:r>
          </a:p>
          <a:p>
            <a:pPr marL="285750" indent="-285750">
              <a:buFont typeface="Arial" panose="020B0604020202020204" pitchFamily="34" charset="0"/>
              <a:buChar char="•"/>
            </a:pPr>
            <a:r>
              <a:rPr lang="pt-BR" dirty="0"/>
              <a:t>Salários, infraestrutura, maquinário...</a:t>
            </a:r>
          </a:p>
          <a:p>
            <a:pPr marL="285750" indent="-285750">
              <a:buFont typeface="Arial" panose="020B0604020202020204" pitchFamily="34" charset="0"/>
              <a:buChar char="•"/>
            </a:pPr>
            <a:r>
              <a:rPr lang="pt-BR" b="1" dirty="0"/>
              <a:t>Não entra no cálculo do valor financeiro </a:t>
            </a:r>
          </a:p>
        </p:txBody>
      </p:sp>
    </p:spTree>
    <p:extLst>
      <p:ext uri="{BB962C8B-B14F-4D97-AF65-F5344CB8AC3E}">
        <p14:creationId xmlns:p14="http://schemas.microsoft.com/office/powerpoint/2010/main" val="101585179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1300822" y="614738"/>
            <a:ext cx="9022186" cy="720080"/>
          </a:xfrm>
          <a:prstGeom prst="rect">
            <a:avLst/>
          </a:prstGeom>
          <a:noFill/>
          <a:ln>
            <a:noFill/>
          </a:ln>
          <a:effectLst>
            <a:outerShdw dist="35921" dir="2700000" algn="ctr" rotWithShape="0">
              <a:schemeClr val="bg2">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pPr>
            <a:r>
              <a:rPr lang="pt-BR" sz="3200" b="1" dirty="0"/>
              <a:t>Programa Ciência para o Desenvolvimento II</a:t>
            </a:r>
          </a:p>
          <a:p>
            <a:pPr algn="ctr" fontAlgn="base">
              <a:spcBef>
                <a:spcPct val="0"/>
              </a:spcBef>
              <a:spcAft>
                <a:spcPct val="0"/>
              </a:spcAft>
            </a:pPr>
            <a:r>
              <a:rPr lang="pt-BR" sz="2400" b="1" dirty="0"/>
              <a:t>Centros de Ciência para o Desenvolvimento - </a:t>
            </a:r>
            <a:r>
              <a:rPr lang="pt-BR" sz="2400" b="1" dirty="0" err="1"/>
              <a:t>CCDs</a:t>
            </a:r>
            <a:endParaRPr lang="pt-BR" sz="2400" b="1" dirty="0"/>
          </a:p>
          <a:p>
            <a:pPr algn="ctr" fontAlgn="base">
              <a:spcBef>
                <a:spcPct val="0"/>
              </a:spcBef>
              <a:spcAft>
                <a:spcPct val="0"/>
              </a:spcAft>
            </a:pPr>
            <a:r>
              <a:rPr lang="pt-BR" sz="2400" b="1" dirty="0"/>
              <a:t>Chamada 2021</a:t>
            </a:r>
            <a:r>
              <a:rPr lang="pt-BR" sz="1400" dirty="0"/>
              <a:t> </a:t>
            </a:r>
            <a:endParaRPr lang="pt-BR" altLang="pt-BR" sz="3600" dirty="0">
              <a:solidFill>
                <a:srgbClr val="000000"/>
              </a:solidFill>
              <a:latin typeface="Calibri" panose="020F0502020204030204" pitchFamily="34" charset="0"/>
            </a:endParaRPr>
          </a:p>
        </p:txBody>
      </p:sp>
      <p:sp>
        <p:nvSpPr>
          <p:cNvPr id="3" name="CaixaDeTexto 2">
            <a:extLst>
              <a:ext uri="{FF2B5EF4-FFF2-40B4-BE49-F238E27FC236}">
                <a16:creationId xmlns:a16="http://schemas.microsoft.com/office/drawing/2014/main" id="{40F69394-54E0-4B3D-B62A-CD1F3322E085}"/>
              </a:ext>
            </a:extLst>
          </p:cNvPr>
          <p:cNvSpPr txBox="1"/>
          <p:nvPr/>
        </p:nvSpPr>
        <p:spPr>
          <a:xfrm>
            <a:off x="639192" y="1472432"/>
            <a:ext cx="2864951" cy="369332"/>
          </a:xfrm>
          <a:prstGeom prst="rect">
            <a:avLst/>
          </a:prstGeom>
          <a:noFill/>
        </p:spPr>
        <p:txBody>
          <a:bodyPr wrap="none" rtlCol="0">
            <a:spAutoFit/>
          </a:bodyPr>
          <a:lstStyle/>
          <a:p>
            <a:r>
              <a:rPr lang="pt-BR" b="1" dirty="0"/>
              <a:t>Financiamento FAPESP:</a:t>
            </a:r>
          </a:p>
        </p:txBody>
      </p:sp>
      <p:sp>
        <p:nvSpPr>
          <p:cNvPr id="7" name="CaixaDeTexto 6">
            <a:extLst>
              <a:ext uri="{FF2B5EF4-FFF2-40B4-BE49-F238E27FC236}">
                <a16:creationId xmlns:a16="http://schemas.microsoft.com/office/drawing/2014/main" id="{F2566E45-0B9B-406E-9606-9B627810B5CC}"/>
              </a:ext>
            </a:extLst>
          </p:cNvPr>
          <p:cNvSpPr txBox="1"/>
          <p:nvPr/>
        </p:nvSpPr>
        <p:spPr>
          <a:xfrm>
            <a:off x="639192" y="1979378"/>
            <a:ext cx="10796610" cy="4438395"/>
          </a:xfrm>
          <a:prstGeom prst="rect">
            <a:avLst/>
          </a:prstGeom>
          <a:noFill/>
        </p:spPr>
        <p:txBody>
          <a:bodyPr wrap="none" rtlCol="0">
            <a:spAutoFit/>
          </a:bodyPr>
          <a:lstStyle/>
          <a:p>
            <a:pPr marL="285750" indent="-285750">
              <a:lnSpc>
                <a:spcPct val="200000"/>
              </a:lnSpc>
              <a:buFont typeface="Arial" panose="020B0604020202020204" pitchFamily="34" charset="0"/>
              <a:buChar char="•"/>
            </a:pPr>
            <a:r>
              <a:rPr lang="pt-BR" dirty="0"/>
              <a:t>Bolsas (PD, DO, DD, ME, IC e TT)</a:t>
            </a:r>
          </a:p>
          <a:p>
            <a:pPr marL="285750" indent="-285750">
              <a:lnSpc>
                <a:spcPct val="200000"/>
              </a:lnSpc>
              <a:buFont typeface="Arial" panose="020B0604020202020204" pitchFamily="34" charset="0"/>
              <a:buChar char="•"/>
            </a:pPr>
            <a:r>
              <a:rPr lang="pt-BR" dirty="0"/>
              <a:t>Auxílio para pesquisador visitante</a:t>
            </a:r>
          </a:p>
          <a:p>
            <a:pPr marL="285750" indent="-285750">
              <a:lnSpc>
                <a:spcPct val="200000"/>
              </a:lnSpc>
              <a:buFont typeface="Arial" panose="020B0604020202020204" pitchFamily="34" charset="0"/>
              <a:buChar char="•"/>
            </a:pPr>
            <a:r>
              <a:rPr lang="pt-BR" dirty="0"/>
              <a:t>Auxílio para reuniões de trabalho</a:t>
            </a:r>
          </a:p>
          <a:p>
            <a:pPr marL="285750" indent="-285750">
              <a:lnSpc>
                <a:spcPct val="200000"/>
              </a:lnSpc>
              <a:buFont typeface="Arial" panose="020B0604020202020204" pitchFamily="34" charset="0"/>
              <a:buChar char="•"/>
            </a:pPr>
            <a:r>
              <a:rPr lang="pt-BR" dirty="0"/>
              <a:t>Pequenos equipamentos (valor individual inferior a R$ 150 mil. Máximo 10% do orçamento FAPESP)</a:t>
            </a:r>
          </a:p>
          <a:p>
            <a:pPr marL="285750" indent="-285750">
              <a:lnSpc>
                <a:spcPct val="200000"/>
              </a:lnSpc>
              <a:buFont typeface="Arial" panose="020B0604020202020204" pitchFamily="34" charset="0"/>
              <a:buChar char="•"/>
            </a:pPr>
            <a:r>
              <a:rPr lang="pt-BR" dirty="0"/>
              <a:t>Materiais de consumo</a:t>
            </a:r>
          </a:p>
          <a:p>
            <a:pPr marL="285750" indent="-285750">
              <a:lnSpc>
                <a:spcPct val="200000"/>
              </a:lnSpc>
              <a:buFont typeface="Arial" panose="020B0604020202020204" pitchFamily="34" charset="0"/>
              <a:buChar char="•"/>
            </a:pPr>
            <a:r>
              <a:rPr lang="pt-BR" dirty="0"/>
              <a:t>Serviços de terceiros</a:t>
            </a:r>
          </a:p>
          <a:p>
            <a:pPr marL="285750" indent="-285750">
              <a:lnSpc>
                <a:spcPct val="200000"/>
              </a:lnSpc>
              <a:buFont typeface="Arial" panose="020B0604020202020204" pitchFamily="34" charset="0"/>
              <a:buChar char="•"/>
            </a:pPr>
            <a:r>
              <a:rPr lang="pt-BR" dirty="0"/>
              <a:t>Reserva Técnica</a:t>
            </a:r>
          </a:p>
          <a:p>
            <a:pPr marL="285750" indent="-285750">
              <a:lnSpc>
                <a:spcPct val="200000"/>
              </a:lnSpc>
              <a:buFont typeface="Arial" panose="020B0604020202020204" pitchFamily="34" charset="0"/>
              <a:buChar char="•"/>
            </a:pPr>
            <a:r>
              <a:rPr lang="pt-BR" dirty="0"/>
              <a:t>Benefícios complementares</a:t>
            </a:r>
          </a:p>
        </p:txBody>
      </p:sp>
    </p:spTree>
    <p:extLst>
      <p:ext uri="{BB962C8B-B14F-4D97-AF65-F5344CB8AC3E}">
        <p14:creationId xmlns:p14="http://schemas.microsoft.com/office/powerpoint/2010/main" val="36538515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1300822" y="614738"/>
            <a:ext cx="9022186" cy="720080"/>
          </a:xfrm>
          <a:prstGeom prst="rect">
            <a:avLst/>
          </a:prstGeom>
          <a:noFill/>
          <a:ln>
            <a:noFill/>
          </a:ln>
          <a:effectLst>
            <a:outerShdw dist="35921" dir="2700000" algn="ctr" rotWithShape="0">
              <a:schemeClr val="bg2">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pPr>
            <a:r>
              <a:rPr lang="pt-BR" sz="3200" b="1" dirty="0"/>
              <a:t>Programa Ciência para o Desenvolvimento II</a:t>
            </a:r>
          </a:p>
          <a:p>
            <a:pPr algn="ctr" fontAlgn="base">
              <a:spcBef>
                <a:spcPct val="0"/>
              </a:spcBef>
              <a:spcAft>
                <a:spcPct val="0"/>
              </a:spcAft>
            </a:pPr>
            <a:r>
              <a:rPr lang="pt-BR" sz="2400" b="1" dirty="0"/>
              <a:t>Centros de Ciência para o Desenvolvimento - </a:t>
            </a:r>
            <a:r>
              <a:rPr lang="pt-BR" sz="2400" b="1" dirty="0" err="1"/>
              <a:t>CCDs</a:t>
            </a:r>
            <a:endParaRPr lang="pt-BR" sz="2400" b="1" dirty="0"/>
          </a:p>
          <a:p>
            <a:pPr algn="ctr" fontAlgn="base">
              <a:spcBef>
                <a:spcPct val="0"/>
              </a:spcBef>
              <a:spcAft>
                <a:spcPct val="0"/>
              </a:spcAft>
            </a:pPr>
            <a:r>
              <a:rPr lang="pt-BR" sz="2400" b="1" dirty="0"/>
              <a:t>Chamada 2021</a:t>
            </a:r>
            <a:r>
              <a:rPr lang="pt-BR" sz="1400" dirty="0"/>
              <a:t> </a:t>
            </a:r>
            <a:endParaRPr lang="pt-BR" altLang="pt-BR" sz="3600" dirty="0">
              <a:solidFill>
                <a:srgbClr val="000000"/>
              </a:solidFill>
              <a:latin typeface="Calibri" panose="020F0502020204030204" pitchFamily="34" charset="0"/>
            </a:endParaRPr>
          </a:p>
        </p:txBody>
      </p:sp>
      <p:sp>
        <p:nvSpPr>
          <p:cNvPr id="3" name="CaixaDeTexto 2">
            <a:extLst>
              <a:ext uri="{FF2B5EF4-FFF2-40B4-BE49-F238E27FC236}">
                <a16:creationId xmlns:a16="http://schemas.microsoft.com/office/drawing/2014/main" id="{40F69394-54E0-4B3D-B62A-CD1F3322E085}"/>
              </a:ext>
            </a:extLst>
          </p:cNvPr>
          <p:cNvSpPr txBox="1"/>
          <p:nvPr/>
        </p:nvSpPr>
        <p:spPr>
          <a:xfrm>
            <a:off x="639192" y="1425541"/>
            <a:ext cx="4762842" cy="369332"/>
          </a:xfrm>
          <a:prstGeom prst="rect">
            <a:avLst/>
          </a:prstGeom>
          <a:noFill/>
        </p:spPr>
        <p:txBody>
          <a:bodyPr wrap="none" rtlCol="0">
            <a:spAutoFit/>
          </a:bodyPr>
          <a:lstStyle/>
          <a:p>
            <a:r>
              <a:rPr lang="pt-BR" b="1" dirty="0"/>
              <a:t>Contrapartidas financeiras dos parceiros:</a:t>
            </a:r>
          </a:p>
        </p:txBody>
      </p:sp>
      <p:sp>
        <p:nvSpPr>
          <p:cNvPr id="7" name="CaixaDeTexto 6">
            <a:extLst>
              <a:ext uri="{FF2B5EF4-FFF2-40B4-BE49-F238E27FC236}">
                <a16:creationId xmlns:a16="http://schemas.microsoft.com/office/drawing/2014/main" id="{F2566E45-0B9B-406E-9606-9B627810B5CC}"/>
              </a:ext>
            </a:extLst>
          </p:cNvPr>
          <p:cNvSpPr txBox="1"/>
          <p:nvPr/>
        </p:nvSpPr>
        <p:spPr>
          <a:xfrm>
            <a:off x="639192" y="1979378"/>
            <a:ext cx="9167894" cy="3330399"/>
          </a:xfrm>
          <a:prstGeom prst="rect">
            <a:avLst/>
          </a:prstGeom>
          <a:noFill/>
        </p:spPr>
        <p:txBody>
          <a:bodyPr wrap="none" rtlCol="0">
            <a:spAutoFit/>
          </a:bodyPr>
          <a:lstStyle/>
          <a:p>
            <a:pPr marL="285750" indent="-285750">
              <a:lnSpc>
                <a:spcPct val="200000"/>
              </a:lnSpc>
              <a:buFont typeface="Arial" panose="020B0604020202020204" pitchFamily="34" charset="0"/>
              <a:buChar char="•"/>
            </a:pPr>
            <a:r>
              <a:rPr lang="pt-BR" dirty="0"/>
              <a:t>Bens de capital ou equipamentos (desde que fiquem nas instituições públicas)</a:t>
            </a:r>
          </a:p>
          <a:p>
            <a:pPr marL="285750" indent="-285750">
              <a:lnSpc>
                <a:spcPct val="200000"/>
              </a:lnSpc>
              <a:buFont typeface="Arial" panose="020B0604020202020204" pitchFamily="34" charset="0"/>
              <a:buChar char="•"/>
            </a:pPr>
            <a:r>
              <a:rPr lang="pt-BR" dirty="0"/>
              <a:t>Bolsas (mínimo padrão FAPESP)</a:t>
            </a:r>
          </a:p>
          <a:p>
            <a:pPr marL="285750" indent="-285750">
              <a:lnSpc>
                <a:spcPct val="200000"/>
              </a:lnSpc>
              <a:buFont typeface="Arial" panose="020B0604020202020204" pitchFamily="34" charset="0"/>
              <a:buChar char="•"/>
            </a:pPr>
            <a:r>
              <a:rPr lang="pt-BR" dirty="0"/>
              <a:t>Consumo, serviço e despesas de viagem</a:t>
            </a:r>
          </a:p>
          <a:p>
            <a:pPr marL="285750" indent="-285750">
              <a:lnSpc>
                <a:spcPct val="200000"/>
              </a:lnSpc>
              <a:buFont typeface="Arial" panose="020B0604020202020204" pitchFamily="34" charset="0"/>
              <a:buChar char="•"/>
            </a:pPr>
            <a:r>
              <a:rPr lang="pt-BR" dirty="0"/>
              <a:t>Infraestrutura: obras e adequações de espaços</a:t>
            </a:r>
          </a:p>
          <a:p>
            <a:pPr marL="285750" indent="-285750">
              <a:lnSpc>
                <a:spcPct val="200000"/>
              </a:lnSpc>
              <a:buFont typeface="Arial" panose="020B0604020202020204" pitchFamily="34" charset="0"/>
              <a:buChar char="•"/>
            </a:pPr>
            <a:r>
              <a:rPr lang="pt-BR" dirty="0"/>
              <a:t>Complementação salarial</a:t>
            </a:r>
          </a:p>
          <a:p>
            <a:pPr marL="285750" indent="-285750">
              <a:lnSpc>
                <a:spcPct val="200000"/>
              </a:lnSpc>
              <a:buFont typeface="Arial" panose="020B0604020202020204" pitchFamily="34" charset="0"/>
              <a:buChar char="•"/>
            </a:pPr>
            <a:r>
              <a:rPr lang="pt-BR" dirty="0"/>
              <a:t>Contratação de  pesquisadores, técnicos e pessoal de gestão necessários ao projeto</a:t>
            </a:r>
          </a:p>
        </p:txBody>
      </p:sp>
    </p:spTree>
    <p:extLst>
      <p:ext uri="{BB962C8B-B14F-4D97-AF65-F5344CB8AC3E}">
        <p14:creationId xmlns:p14="http://schemas.microsoft.com/office/powerpoint/2010/main" val="239625729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1300822" y="614738"/>
            <a:ext cx="9022186" cy="720080"/>
          </a:xfrm>
          <a:prstGeom prst="rect">
            <a:avLst/>
          </a:prstGeom>
          <a:noFill/>
          <a:ln>
            <a:noFill/>
          </a:ln>
          <a:effectLst>
            <a:outerShdw dist="35921" dir="2700000" algn="ctr" rotWithShape="0">
              <a:schemeClr val="bg2">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pPr>
            <a:r>
              <a:rPr lang="pt-BR" sz="3200" b="1" dirty="0"/>
              <a:t>Programa Ciência para o Desenvolvimento II</a:t>
            </a:r>
          </a:p>
          <a:p>
            <a:pPr algn="ctr" fontAlgn="base">
              <a:spcBef>
                <a:spcPct val="0"/>
              </a:spcBef>
              <a:spcAft>
                <a:spcPct val="0"/>
              </a:spcAft>
            </a:pPr>
            <a:r>
              <a:rPr lang="pt-BR" sz="2400" b="1" dirty="0"/>
              <a:t>Centros de Ciência para o Desenvolvimento - </a:t>
            </a:r>
            <a:r>
              <a:rPr lang="pt-BR" sz="2400" b="1" dirty="0" err="1"/>
              <a:t>CCDs</a:t>
            </a:r>
            <a:endParaRPr lang="pt-BR" sz="2400" b="1" dirty="0"/>
          </a:p>
          <a:p>
            <a:pPr algn="ctr" fontAlgn="base">
              <a:spcBef>
                <a:spcPct val="0"/>
              </a:spcBef>
              <a:spcAft>
                <a:spcPct val="0"/>
              </a:spcAft>
            </a:pPr>
            <a:r>
              <a:rPr lang="pt-BR" sz="2400" b="1" dirty="0"/>
              <a:t>Chamada 2021</a:t>
            </a:r>
            <a:r>
              <a:rPr lang="pt-BR" sz="1400" dirty="0"/>
              <a:t> </a:t>
            </a:r>
            <a:endParaRPr lang="pt-BR" altLang="pt-BR" sz="3600" dirty="0">
              <a:solidFill>
                <a:srgbClr val="000000"/>
              </a:solidFill>
              <a:latin typeface="Calibri" panose="020F0502020204030204" pitchFamily="34" charset="0"/>
            </a:endParaRPr>
          </a:p>
        </p:txBody>
      </p:sp>
      <p:sp>
        <p:nvSpPr>
          <p:cNvPr id="3" name="CaixaDeTexto 2">
            <a:extLst>
              <a:ext uri="{FF2B5EF4-FFF2-40B4-BE49-F238E27FC236}">
                <a16:creationId xmlns:a16="http://schemas.microsoft.com/office/drawing/2014/main" id="{40F69394-54E0-4B3D-B62A-CD1F3322E085}"/>
              </a:ext>
            </a:extLst>
          </p:cNvPr>
          <p:cNvSpPr txBox="1"/>
          <p:nvPr/>
        </p:nvSpPr>
        <p:spPr>
          <a:xfrm>
            <a:off x="870011" y="1334818"/>
            <a:ext cx="7705956" cy="5304016"/>
          </a:xfrm>
          <a:prstGeom prst="rect">
            <a:avLst/>
          </a:prstGeom>
          <a:noFill/>
        </p:spPr>
        <p:txBody>
          <a:bodyPr wrap="none" rtlCol="0">
            <a:spAutoFit/>
          </a:bodyPr>
          <a:lstStyle/>
          <a:p>
            <a:r>
              <a:rPr lang="pt-BR" b="1" dirty="0"/>
              <a:t>Condições para o projeto:</a:t>
            </a:r>
          </a:p>
          <a:p>
            <a:pPr marL="285750" indent="-285750">
              <a:lnSpc>
                <a:spcPct val="150000"/>
              </a:lnSpc>
              <a:buFont typeface="Arial" panose="020B0604020202020204" pitchFamily="34" charset="0"/>
              <a:buChar char="•"/>
            </a:pPr>
            <a:r>
              <a:rPr lang="pt-BR" dirty="0"/>
              <a:t>Projetos internacionalmente competitivos</a:t>
            </a:r>
          </a:p>
          <a:p>
            <a:pPr marL="285750" indent="-285750">
              <a:lnSpc>
                <a:spcPct val="150000"/>
              </a:lnSpc>
              <a:buFont typeface="Arial" panose="020B0604020202020204" pitchFamily="34" charset="0"/>
              <a:buChar char="•"/>
            </a:pPr>
            <a:r>
              <a:rPr lang="pt-BR" dirty="0"/>
              <a:t>Equipes de pesquisa capacitadas</a:t>
            </a:r>
          </a:p>
          <a:p>
            <a:pPr marL="285750" indent="-285750">
              <a:lnSpc>
                <a:spcPct val="150000"/>
              </a:lnSpc>
              <a:buFont typeface="Arial" panose="020B0604020202020204" pitchFamily="34" charset="0"/>
              <a:buChar char="•"/>
            </a:pPr>
            <a:r>
              <a:rPr lang="pt-BR" dirty="0"/>
              <a:t>Ampla experiência internacional</a:t>
            </a:r>
          </a:p>
          <a:p>
            <a:pPr marL="285750" indent="-285750">
              <a:lnSpc>
                <a:spcPct val="150000"/>
              </a:lnSpc>
              <a:buFont typeface="Arial" panose="020B0604020202020204" pitchFamily="34" charset="0"/>
              <a:buChar char="•"/>
            </a:pPr>
            <a:r>
              <a:rPr lang="pt-BR" dirty="0"/>
              <a:t>Governança clara e efetiva</a:t>
            </a:r>
          </a:p>
          <a:p>
            <a:pPr marL="285750" indent="-285750">
              <a:lnSpc>
                <a:spcPct val="150000"/>
              </a:lnSpc>
              <a:buFont typeface="Arial" panose="020B0604020202020204" pitchFamily="34" charset="0"/>
              <a:buChar char="•"/>
            </a:pPr>
            <a:r>
              <a:rPr lang="pt-BR" dirty="0"/>
              <a:t>Definição de mecanismos de revisão</a:t>
            </a:r>
          </a:p>
          <a:p>
            <a:pPr marL="285750" indent="-285750">
              <a:lnSpc>
                <a:spcPct val="150000"/>
              </a:lnSpc>
              <a:buFont typeface="Arial" panose="020B0604020202020204" pitchFamily="34" charset="0"/>
              <a:buChar char="•"/>
            </a:pPr>
            <a:r>
              <a:rPr lang="pt-BR" dirty="0"/>
              <a:t>Definição de metas claras</a:t>
            </a:r>
          </a:p>
          <a:p>
            <a:pPr marL="285750" indent="-285750">
              <a:lnSpc>
                <a:spcPct val="150000"/>
              </a:lnSpc>
              <a:buFont typeface="Arial" panose="020B0604020202020204" pitchFamily="34" charset="0"/>
              <a:buChar char="•"/>
            </a:pPr>
            <a:r>
              <a:rPr lang="pt-BR" dirty="0"/>
              <a:t>Objetivos ambiciosos e viáveis</a:t>
            </a:r>
          </a:p>
          <a:p>
            <a:pPr marL="285750" indent="-285750">
              <a:lnSpc>
                <a:spcPct val="150000"/>
              </a:lnSpc>
              <a:buFont typeface="Arial" panose="020B0604020202020204" pitchFamily="34" charset="0"/>
              <a:buChar char="•"/>
            </a:pPr>
            <a:r>
              <a:rPr lang="pt-BR" dirty="0"/>
              <a:t>Impacto social e econômico</a:t>
            </a:r>
          </a:p>
          <a:p>
            <a:pPr marL="285750" indent="-285750">
              <a:lnSpc>
                <a:spcPct val="150000"/>
              </a:lnSpc>
              <a:buFont typeface="Arial" panose="020B0604020202020204" pitchFamily="34" charset="0"/>
              <a:buChar char="•"/>
            </a:pPr>
            <a:r>
              <a:rPr lang="pt-BR" dirty="0"/>
              <a:t>Desafios públicos de interesse do Estado de S. Paulo</a:t>
            </a:r>
          </a:p>
          <a:p>
            <a:pPr marL="285750" indent="-285750">
              <a:lnSpc>
                <a:spcPct val="150000"/>
              </a:lnSpc>
              <a:buFont typeface="Arial" panose="020B0604020202020204" pitchFamily="34" charset="0"/>
              <a:buChar char="•"/>
            </a:pPr>
            <a:r>
              <a:rPr lang="pt-BR" dirty="0"/>
              <a:t>Resultados que influenciem em políticas públicas</a:t>
            </a:r>
          </a:p>
          <a:p>
            <a:pPr marL="285750" indent="-285750">
              <a:lnSpc>
                <a:spcPct val="150000"/>
              </a:lnSpc>
              <a:buFont typeface="Arial" panose="020B0604020202020204" pitchFamily="34" charset="0"/>
              <a:buChar char="•"/>
            </a:pPr>
            <a:r>
              <a:rPr lang="pt-BR" dirty="0"/>
              <a:t>Indicadores ousados e mensuráveis</a:t>
            </a:r>
          </a:p>
          <a:p>
            <a:pPr marL="285750" indent="-285750">
              <a:lnSpc>
                <a:spcPct val="150000"/>
              </a:lnSpc>
              <a:buFont typeface="Arial" panose="020B0604020202020204" pitchFamily="34" charset="0"/>
              <a:buChar char="•"/>
            </a:pPr>
            <a:r>
              <a:rPr lang="pt-BR" dirty="0"/>
              <a:t>Estudo de grandes problemas específicos enfrentados pela Sociedade</a:t>
            </a:r>
          </a:p>
        </p:txBody>
      </p:sp>
    </p:spTree>
    <p:extLst>
      <p:ext uri="{BB962C8B-B14F-4D97-AF65-F5344CB8AC3E}">
        <p14:creationId xmlns:p14="http://schemas.microsoft.com/office/powerpoint/2010/main" val="395216627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1300822" y="614738"/>
            <a:ext cx="9022186" cy="720080"/>
          </a:xfrm>
          <a:prstGeom prst="rect">
            <a:avLst/>
          </a:prstGeom>
          <a:noFill/>
          <a:ln>
            <a:noFill/>
          </a:ln>
          <a:effectLst>
            <a:outerShdw dist="35921" dir="2700000" algn="ctr" rotWithShape="0">
              <a:schemeClr val="bg2">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pPr>
            <a:r>
              <a:rPr lang="pt-BR" sz="3200" b="1" dirty="0"/>
              <a:t>Programa Ciência para o Desenvolvimento II</a:t>
            </a:r>
          </a:p>
          <a:p>
            <a:pPr algn="ctr" fontAlgn="base">
              <a:spcBef>
                <a:spcPct val="0"/>
              </a:spcBef>
              <a:spcAft>
                <a:spcPct val="0"/>
              </a:spcAft>
            </a:pPr>
            <a:r>
              <a:rPr lang="pt-BR" sz="2400" b="1" dirty="0"/>
              <a:t>Centros de Ciência para o Desenvolvimento - </a:t>
            </a:r>
            <a:r>
              <a:rPr lang="pt-BR" sz="2400" b="1" dirty="0" err="1"/>
              <a:t>CCDs</a:t>
            </a:r>
            <a:endParaRPr lang="pt-BR" sz="2400" b="1" dirty="0"/>
          </a:p>
          <a:p>
            <a:pPr algn="ctr" fontAlgn="base">
              <a:spcBef>
                <a:spcPct val="0"/>
              </a:spcBef>
              <a:spcAft>
                <a:spcPct val="0"/>
              </a:spcAft>
            </a:pPr>
            <a:r>
              <a:rPr lang="pt-BR" sz="2400" b="1" dirty="0"/>
              <a:t>Chamada 2021</a:t>
            </a:r>
            <a:r>
              <a:rPr lang="pt-BR" sz="1400" dirty="0"/>
              <a:t> </a:t>
            </a:r>
            <a:endParaRPr lang="pt-BR" altLang="pt-BR" sz="3600" dirty="0">
              <a:solidFill>
                <a:srgbClr val="000000"/>
              </a:solidFill>
              <a:latin typeface="Calibri" panose="020F0502020204030204" pitchFamily="34" charset="0"/>
            </a:endParaRPr>
          </a:p>
        </p:txBody>
      </p:sp>
      <p:sp>
        <p:nvSpPr>
          <p:cNvPr id="3" name="CaixaDeTexto 2">
            <a:extLst>
              <a:ext uri="{FF2B5EF4-FFF2-40B4-BE49-F238E27FC236}">
                <a16:creationId xmlns:a16="http://schemas.microsoft.com/office/drawing/2014/main" id="{40F69394-54E0-4B3D-B62A-CD1F3322E085}"/>
              </a:ext>
            </a:extLst>
          </p:cNvPr>
          <p:cNvSpPr txBox="1"/>
          <p:nvPr/>
        </p:nvSpPr>
        <p:spPr>
          <a:xfrm>
            <a:off x="362011" y="1321127"/>
            <a:ext cx="10767807" cy="3226524"/>
          </a:xfrm>
          <a:prstGeom prst="rect">
            <a:avLst/>
          </a:prstGeom>
          <a:noFill/>
        </p:spPr>
        <p:txBody>
          <a:bodyPr wrap="square" rtlCol="0">
            <a:spAutoFit/>
          </a:bodyPr>
          <a:lstStyle/>
          <a:p>
            <a:r>
              <a:rPr lang="pt-BR" b="1" dirty="0"/>
              <a:t>Condições para o projeto:</a:t>
            </a:r>
          </a:p>
          <a:p>
            <a:pPr marL="285750" indent="-285750">
              <a:lnSpc>
                <a:spcPct val="150000"/>
              </a:lnSpc>
              <a:buFont typeface="Arial" panose="020B0604020202020204" pitchFamily="34" charset="0"/>
              <a:buChar char="•"/>
            </a:pPr>
            <a:r>
              <a:rPr lang="pt-BR" dirty="0"/>
              <a:t>Pelo menos 3 </a:t>
            </a:r>
            <a:r>
              <a:rPr lang="pt-BR" dirty="0" err="1"/>
              <a:t>PPs</a:t>
            </a:r>
            <a:r>
              <a:rPr lang="pt-BR" dirty="0"/>
              <a:t>. O PR é um dos </a:t>
            </a:r>
            <a:r>
              <a:rPr lang="pt-BR" dirty="0" err="1"/>
              <a:t>PPs</a:t>
            </a:r>
            <a:endParaRPr lang="pt-BR" dirty="0"/>
          </a:p>
          <a:p>
            <a:pPr marL="285750" indent="-285750">
              <a:lnSpc>
                <a:spcPct val="150000"/>
              </a:lnSpc>
              <a:buFont typeface="Arial" panose="020B0604020202020204" pitchFamily="34" charset="0"/>
              <a:buChar char="•"/>
            </a:pPr>
            <a:r>
              <a:rPr lang="pt-BR" dirty="0"/>
              <a:t>Pelo menos 1 PP ou PA vinculado a órgão governamental</a:t>
            </a:r>
          </a:p>
          <a:p>
            <a:pPr marL="285750" indent="-285750">
              <a:lnSpc>
                <a:spcPct val="150000"/>
              </a:lnSpc>
              <a:buFont typeface="Arial" panose="020B0604020202020204" pitchFamily="34" charset="0"/>
              <a:buChar char="•"/>
            </a:pPr>
            <a:r>
              <a:rPr lang="pt-BR" dirty="0"/>
              <a:t>Pelo menos 1 PP ou PA vinculado a empresa ou ONG</a:t>
            </a:r>
          </a:p>
          <a:p>
            <a:pPr marL="285750" indent="-285750">
              <a:lnSpc>
                <a:spcPct val="150000"/>
              </a:lnSpc>
              <a:buFont typeface="Arial" panose="020B0604020202020204" pitchFamily="34" charset="0"/>
              <a:buChar char="•"/>
            </a:pPr>
            <a:r>
              <a:rPr lang="pt-BR" dirty="0"/>
              <a:t>Composição equilibrada na equipe do projeto: </a:t>
            </a:r>
            <a:r>
              <a:rPr lang="pt-BR" dirty="0" err="1"/>
              <a:t>PPs</a:t>
            </a:r>
            <a:r>
              <a:rPr lang="pt-BR" dirty="0"/>
              <a:t>, </a:t>
            </a:r>
            <a:r>
              <a:rPr lang="pt-BR" dirty="0" err="1"/>
              <a:t>PAs</a:t>
            </a:r>
            <a:r>
              <a:rPr lang="pt-BR" dirty="0"/>
              <a:t>, PD, estudantes, gestão</a:t>
            </a:r>
          </a:p>
          <a:p>
            <a:pPr marL="285750" indent="-285750">
              <a:lnSpc>
                <a:spcPct val="150000"/>
              </a:lnSpc>
              <a:buFont typeface="Arial" panose="020B0604020202020204" pitchFamily="34" charset="0"/>
              <a:buChar char="•"/>
            </a:pPr>
            <a:r>
              <a:rPr lang="pt-BR" dirty="0"/>
              <a:t>Diretor: PR; vice-diretor: PP instituição parceira principal; Coordenador de Comunicação: PP; Coordenador de parcerias: PP </a:t>
            </a:r>
          </a:p>
          <a:p>
            <a:pPr marL="285750" indent="-285750">
              <a:lnSpc>
                <a:spcPct val="150000"/>
              </a:lnSpc>
              <a:buFont typeface="Arial" panose="020B0604020202020204" pitchFamily="34" charset="0"/>
              <a:buChar char="•"/>
            </a:pPr>
            <a:r>
              <a:rPr lang="pt-BR" dirty="0"/>
              <a:t>PR e </a:t>
            </a:r>
            <a:r>
              <a:rPr lang="pt-BR" dirty="0" err="1"/>
              <a:t>PPs</a:t>
            </a:r>
            <a:r>
              <a:rPr lang="pt-BR" dirty="0"/>
              <a:t>: dedicação esperada de 20h semanais</a:t>
            </a:r>
          </a:p>
        </p:txBody>
      </p:sp>
    </p:spTree>
    <p:extLst>
      <p:ext uri="{BB962C8B-B14F-4D97-AF65-F5344CB8AC3E}">
        <p14:creationId xmlns:p14="http://schemas.microsoft.com/office/powerpoint/2010/main" val="226824130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1584907" y="348408"/>
            <a:ext cx="9022186" cy="720080"/>
          </a:xfrm>
          <a:prstGeom prst="rect">
            <a:avLst/>
          </a:prstGeom>
          <a:noFill/>
          <a:ln>
            <a:noFill/>
          </a:ln>
          <a:effectLst>
            <a:outerShdw dist="35921" dir="2700000" algn="ctr" rotWithShape="0">
              <a:schemeClr val="bg2">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pPr>
            <a:r>
              <a:rPr lang="pt-BR" sz="3200" b="1" dirty="0"/>
              <a:t>Programa Ciência para o Desenvolvimento II</a:t>
            </a:r>
          </a:p>
          <a:p>
            <a:pPr algn="ctr" fontAlgn="base">
              <a:spcBef>
                <a:spcPct val="0"/>
              </a:spcBef>
              <a:spcAft>
                <a:spcPct val="0"/>
              </a:spcAft>
            </a:pPr>
            <a:r>
              <a:rPr lang="pt-BR" sz="3200" b="1" dirty="0"/>
              <a:t>Chamada 2021</a:t>
            </a:r>
            <a:r>
              <a:rPr lang="pt-BR" dirty="0"/>
              <a:t> </a:t>
            </a:r>
            <a:endParaRPr lang="pt-BR" altLang="pt-BR" sz="4400" dirty="0">
              <a:solidFill>
                <a:srgbClr val="000000"/>
              </a:solidFill>
              <a:latin typeface="Calibri" panose="020F0502020204030204" pitchFamily="34" charset="0"/>
            </a:endParaRPr>
          </a:p>
        </p:txBody>
      </p:sp>
      <p:sp>
        <p:nvSpPr>
          <p:cNvPr id="3" name="CaixaDeTexto 2">
            <a:extLst>
              <a:ext uri="{FF2B5EF4-FFF2-40B4-BE49-F238E27FC236}">
                <a16:creationId xmlns:a16="http://schemas.microsoft.com/office/drawing/2014/main" id="{40F69394-54E0-4B3D-B62A-CD1F3322E085}"/>
              </a:ext>
            </a:extLst>
          </p:cNvPr>
          <p:cNvSpPr txBox="1"/>
          <p:nvPr/>
        </p:nvSpPr>
        <p:spPr>
          <a:xfrm>
            <a:off x="878889" y="1420427"/>
            <a:ext cx="7738016" cy="1477328"/>
          </a:xfrm>
          <a:prstGeom prst="rect">
            <a:avLst/>
          </a:prstGeom>
          <a:noFill/>
        </p:spPr>
        <p:txBody>
          <a:bodyPr wrap="none" rtlCol="0">
            <a:spAutoFit/>
          </a:bodyPr>
          <a:lstStyle/>
          <a:p>
            <a:r>
              <a:rPr lang="pt-BR" b="1" dirty="0"/>
              <a:t>Expectativas da FAPESP:</a:t>
            </a:r>
          </a:p>
          <a:p>
            <a:endParaRPr lang="pt-BR" b="1" dirty="0"/>
          </a:p>
          <a:p>
            <a:pPr marL="342900" indent="-342900">
              <a:buFont typeface="Wingdings" panose="05000000000000000000" pitchFamily="2" charset="2"/>
              <a:buChar char="ü"/>
            </a:pPr>
            <a:r>
              <a:rPr lang="pt-BR" dirty="0"/>
              <a:t>Identificar alguns grandes desafios públicos enfrentados pelo Governo</a:t>
            </a:r>
          </a:p>
          <a:p>
            <a:pPr marL="342900" indent="-342900">
              <a:buFont typeface="Wingdings" panose="05000000000000000000" pitchFamily="2" charset="2"/>
              <a:buChar char="ü"/>
            </a:pPr>
            <a:r>
              <a:rPr lang="pt-BR" dirty="0"/>
              <a:t>Concatenar diversos atores para solução dos problemas</a:t>
            </a:r>
          </a:p>
          <a:p>
            <a:pPr marL="342900" indent="-342900">
              <a:buFont typeface="Wingdings" panose="05000000000000000000" pitchFamily="2" charset="2"/>
              <a:buChar char="ü"/>
            </a:pPr>
            <a:r>
              <a:rPr lang="pt-BR" dirty="0"/>
              <a:t>Forte conexão institucional entre os parceiros</a:t>
            </a:r>
          </a:p>
        </p:txBody>
      </p:sp>
    </p:spTree>
    <p:extLst>
      <p:ext uri="{BB962C8B-B14F-4D97-AF65-F5344CB8AC3E}">
        <p14:creationId xmlns:p14="http://schemas.microsoft.com/office/powerpoint/2010/main" val="385512307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1584907" y="348408"/>
            <a:ext cx="9022186" cy="720080"/>
          </a:xfrm>
          <a:prstGeom prst="rect">
            <a:avLst/>
          </a:prstGeom>
          <a:noFill/>
          <a:ln>
            <a:noFill/>
          </a:ln>
          <a:effectLst>
            <a:outerShdw dist="35921" dir="2700000" algn="ctr" rotWithShape="0">
              <a:schemeClr val="bg2">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pPr>
            <a:r>
              <a:rPr lang="pt-BR" sz="3200" b="1" dirty="0"/>
              <a:t>Programa Ciência para o Desenvolvimento II</a:t>
            </a:r>
          </a:p>
          <a:p>
            <a:pPr algn="ctr" fontAlgn="base">
              <a:spcBef>
                <a:spcPct val="0"/>
              </a:spcBef>
              <a:spcAft>
                <a:spcPct val="0"/>
              </a:spcAft>
            </a:pPr>
            <a:r>
              <a:rPr lang="pt-BR" sz="3200" b="1" dirty="0"/>
              <a:t>Chamada 2021</a:t>
            </a:r>
            <a:r>
              <a:rPr lang="pt-BR" dirty="0"/>
              <a:t> </a:t>
            </a:r>
            <a:endParaRPr lang="pt-BR" altLang="pt-BR" sz="4400" dirty="0">
              <a:solidFill>
                <a:srgbClr val="000000"/>
              </a:solidFill>
              <a:latin typeface="Calibri" panose="020F0502020204030204" pitchFamily="34" charset="0"/>
            </a:endParaRPr>
          </a:p>
        </p:txBody>
      </p:sp>
      <p:sp>
        <p:nvSpPr>
          <p:cNvPr id="2" name="CaixaDeTexto 1">
            <a:extLst>
              <a:ext uri="{FF2B5EF4-FFF2-40B4-BE49-F238E27FC236}">
                <a16:creationId xmlns:a16="http://schemas.microsoft.com/office/drawing/2014/main" id="{1E740170-4C21-4445-87CE-0371909A8869}"/>
              </a:ext>
            </a:extLst>
          </p:cNvPr>
          <p:cNvSpPr txBox="1"/>
          <p:nvPr/>
        </p:nvSpPr>
        <p:spPr>
          <a:xfrm>
            <a:off x="887767" y="1207363"/>
            <a:ext cx="1688283" cy="738664"/>
          </a:xfrm>
          <a:prstGeom prst="rect">
            <a:avLst/>
          </a:prstGeom>
          <a:noFill/>
        </p:spPr>
        <p:txBody>
          <a:bodyPr wrap="none" rtlCol="0">
            <a:spAutoFit/>
          </a:bodyPr>
          <a:lstStyle/>
          <a:p>
            <a:r>
              <a:rPr lang="pt-BR" sz="2400" b="1" dirty="0"/>
              <a:t>Objetivos:</a:t>
            </a:r>
          </a:p>
          <a:p>
            <a:pPr marL="285750" indent="-285750">
              <a:buFont typeface="Wingdings" panose="05000000000000000000" pitchFamily="2" charset="2"/>
              <a:buChar char="Ø"/>
            </a:pPr>
            <a:endParaRPr lang="pt-BR" dirty="0"/>
          </a:p>
        </p:txBody>
      </p:sp>
      <p:sp>
        <p:nvSpPr>
          <p:cNvPr id="4" name="CaixaDeTexto 3">
            <a:extLst>
              <a:ext uri="{FF2B5EF4-FFF2-40B4-BE49-F238E27FC236}">
                <a16:creationId xmlns:a16="http://schemas.microsoft.com/office/drawing/2014/main" id="{AFA535F1-02AC-4952-B458-9A9F9E8CF3C6}"/>
              </a:ext>
            </a:extLst>
          </p:cNvPr>
          <p:cNvSpPr txBox="1"/>
          <p:nvPr/>
        </p:nvSpPr>
        <p:spPr>
          <a:xfrm>
            <a:off x="577048" y="1846554"/>
            <a:ext cx="11301274" cy="4770537"/>
          </a:xfrm>
          <a:prstGeom prst="rect">
            <a:avLst/>
          </a:prstGeom>
          <a:noFill/>
        </p:spPr>
        <p:txBody>
          <a:bodyPr wrap="square" rtlCol="0">
            <a:spAutoFit/>
          </a:bodyPr>
          <a:lstStyle/>
          <a:p>
            <a:pPr marL="342900" indent="-342900" algn="just">
              <a:buAutoNum type="alphaLcParenR"/>
            </a:pPr>
            <a:r>
              <a:rPr lang="pt-BR" sz="1600" b="1" i="0" dirty="0">
                <a:solidFill>
                  <a:srgbClr val="212529"/>
                </a:solidFill>
                <a:effectLst/>
                <a:latin typeface="Roboto" panose="02000000000000000000" pitchFamily="2" charset="0"/>
              </a:rPr>
              <a:t>Atuação colaborativa </a:t>
            </a:r>
            <a:r>
              <a:rPr lang="pt-BR" sz="1600" b="0" i="0" dirty="0">
                <a:solidFill>
                  <a:srgbClr val="212529"/>
                </a:solidFill>
                <a:effectLst/>
                <a:latin typeface="Roboto" panose="02000000000000000000" pitchFamily="2" charset="0"/>
              </a:rPr>
              <a:t>entre pesquisadores de institutos de pesquisa de missão dirigida, universidades (ou instituições de ensino superior), em associação com especialistas de órgãos de governo e, sempre que possível, com pesquisadores de empresas e/ou ONGs para </a:t>
            </a:r>
            <a:r>
              <a:rPr lang="pt-BR" sz="1600" b="1" i="0" dirty="0">
                <a:solidFill>
                  <a:srgbClr val="212529"/>
                </a:solidFill>
                <a:effectLst/>
                <a:latin typeface="Roboto" panose="02000000000000000000" pitchFamily="2" charset="0"/>
              </a:rPr>
              <a:t>identificarem desafios de pesquisa competitivos </a:t>
            </a:r>
            <a:r>
              <a:rPr lang="pt-BR" sz="1600" b="0" i="0" dirty="0">
                <a:solidFill>
                  <a:srgbClr val="212529"/>
                </a:solidFill>
                <a:effectLst/>
                <a:latin typeface="Roboto" panose="02000000000000000000" pitchFamily="2" charset="0"/>
              </a:rPr>
              <a:t>e que contribuam para superar ou minorar substancialmente os problemas com impacto econômico e social no estado de São Paulo.</a:t>
            </a:r>
          </a:p>
          <a:p>
            <a:pPr algn="l"/>
            <a:endParaRPr lang="pt-BR" sz="1600" b="0" i="0" dirty="0">
              <a:solidFill>
                <a:srgbClr val="212529"/>
              </a:solidFill>
              <a:effectLst/>
              <a:latin typeface="Roboto" panose="02000000000000000000" pitchFamily="2" charset="0"/>
            </a:endParaRPr>
          </a:p>
          <a:p>
            <a:pPr algn="just"/>
            <a:r>
              <a:rPr lang="pt-BR" sz="1600" b="0" i="0" dirty="0">
                <a:solidFill>
                  <a:srgbClr val="212529"/>
                </a:solidFill>
                <a:effectLst/>
                <a:latin typeface="Roboto" panose="02000000000000000000" pitchFamily="2" charset="0"/>
              </a:rPr>
              <a:t>b) </a:t>
            </a:r>
            <a:r>
              <a:rPr lang="pt-BR" sz="1600" b="1" i="0" dirty="0">
                <a:solidFill>
                  <a:srgbClr val="212529"/>
                </a:solidFill>
                <a:effectLst/>
                <a:latin typeface="Roboto" panose="02000000000000000000" pitchFamily="2" charset="0"/>
              </a:rPr>
              <a:t>Transferência de resultados e de conhecimento</a:t>
            </a:r>
            <a:r>
              <a:rPr lang="pt-BR" sz="1600" b="0" i="0" dirty="0">
                <a:solidFill>
                  <a:srgbClr val="212529"/>
                </a:solidFill>
                <a:effectLst/>
                <a:latin typeface="Roboto" panose="02000000000000000000" pitchFamily="2" charset="0"/>
              </a:rPr>
              <a:t> para Secretarias de Estado ou de Municípios do estado de São Paulo, a fim de resolverem ou minorarem substancialmente um ou mais problemas, entre os identificados na seção 3 e definidos na proposta de pesquisa.</a:t>
            </a:r>
          </a:p>
          <a:p>
            <a:pPr algn="l"/>
            <a:endParaRPr lang="pt-BR" sz="1600" b="0" i="0" dirty="0">
              <a:solidFill>
                <a:srgbClr val="212529"/>
              </a:solidFill>
              <a:effectLst/>
              <a:latin typeface="Roboto" panose="02000000000000000000" pitchFamily="2" charset="0"/>
            </a:endParaRPr>
          </a:p>
          <a:p>
            <a:pPr algn="just"/>
            <a:r>
              <a:rPr lang="pt-BR" sz="1600" b="0" i="0" dirty="0">
                <a:solidFill>
                  <a:srgbClr val="212529"/>
                </a:solidFill>
                <a:effectLst/>
                <a:latin typeface="Roboto" panose="02000000000000000000" pitchFamily="2" charset="0"/>
              </a:rPr>
              <a:t>c) Transferência de conhecimento para a sociedade, inclusive setores corporativos e/ou não governamentais e/ou públicos. Alguns exemplos de conquistas valiosas com relação a esse objetivo são:</a:t>
            </a:r>
          </a:p>
          <a:p>
            <a:pPr algn="l"/>
            <a:endParaRPr lang="pt-BR" sz="1600" b="0" i="0" dirty="0">
              <a:solidFill>
                <a:srgbClr val="212529"/>
              </a:solidFill>
              <a:effectLst/>
              <a:latin typeface="Roboto" panose="02000000000000000000" pitchFamily="2" charset="0"/>
            </a:endParaRPr>
          </a:p>
          <a:p>
            <a:pPr marL="400050" indent="-400050" algn="l">
              <a:buAutoNum type="romanLcParenR"/>
            </a:pPr>
            <a:r>
              <a:rPr lang="pt-BR" sz="1600" b="1" i="0" dirty="0">
                <a:solidFill>
                  <a:srgbClr val="212529"/>
                </a:solidFill>
                <a:effectLst/>
                <a:latin typeface="Roboto" panose="02000000000000000000" pitchFamily="2" charset="0"/>
              </a:rPr>
              <a:t>Melhoria das capacitações técnicas e científicas das Secretarias de estado do Governo de São Paulo </a:t>
            </a:r>
            <a:r>
              <a:rPr lang="pt-BR" sz="1600" b="0" i="0" dirty="0">
                <a:solidFill>
                  <a:srgbClr val="212529"/>
                </a:solidFill>
                <a:effectLst/>
                <a:latin typeface="Roboto" panose="02000000000000000000" pitchFamily="2" charset="0"/>
              </a:rPr>
              <a:t>que auxiliem no diagnóstico e detalhamento dos grandes desafios existentes, na identificação e criação de soluções e na sua implantação.</a:t>
            </a:r>
          </a:p>
          <a:p>
            <a:pPr algn="l"/>
            <a:endParaRPr lang="pt-BR" sz="1600" b="0" i="0" dirty="0">
              <a:solidFill>
                <a:srgbClr val="212529"/>
              </a:solidFill>
              <a:effectLst/>
              <a:latin typeface="Roboto" panose="02000000000000000000" pitchFamily="2" charset="0"/>
            </a:endParaRPr>
          </a:p>
          <a:p>
            <a:pPr algn="just"/>
            <a:r>
              <a:rPr lang="pt-BR" sz="1600" b="0" i="0" dirty="0" err="1">
                <a:solidFill>
                  <a:srgbClr val="212529"/>
                </a:solidFill>
                <a:effectLst/>
                <a:latin typeface="Roboto" panose="02000000000000000000" pitchFamily="2" charset="0"/>
              </a:rPr>
              <a:t>ii</a:t>
            </a:r>
            <a:r>
              <a:rPr lang="pt-BR" sz="1600" b="0" i="0" dirty="0">
                <a:solidFill>
                  <a:srgbClr val="212529"/>
                </a:solidFill>
                <a:effectLst/>
                <a:latin typeface="Roboto" panose="02000000000000000000" pitchFamily="2" charset="0"/>
              </a:rPr>
              <a:t>) </a:t>
            </a:r>
            <a:r>
              <a:rPr lang="pt-BR" sz="1600" b="1" i="0" dirty="0">
                <a:solidFill>
                  <a:srgbClr val="212529"/>
                </a:solidFill>
                <a:effectLst/>
                <a:latin typeface="Roboto" panose="02000000000000000000" pitchFamily="2" charset="0"/>
              </a:rPr>
              <a:t>Facilitação da criação de pequenas empresas de base tecnológica </a:t>
            </a:r>
            <a:r>
              <a:rPr lang="pt-BR" sz="1600" b="0" i="0" dirty="0">
                <a:solidFill>
                  <a:srgbClr val="212529"/>
                </a:solidFill>
                <a:effectLst/>
                <a:latin typeface="Roboto" panose="02000000000000000000" pitchFamily="2" charset="0"/>
              </a:rPr>
              <a:t>que incorporem resultados da pesquisa desenvolvida pelo Centro em seus produtos ou serviços. Essas pequenas empresas podem se beneficiar do Programa de Pesquisa Inovativa em Pequenas Empresas (PIPE) na FAPESP. </a:t>
            </a:r>
            <a:endParaRPr lang="pt-BR" dirty="0"/>
          </a:p>
        </p:txBody>
      </p:sp>
    </p:spTree>
    <p:extLst>
      <p:ext uri="{BB962C8B-B14F-4D97-AF65-F5344CB8AC3E}">
        <p14:creationId xmlns:p14="http://schemas.microsoft.com/office/powerpoint/2010/main" val="228173096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theme/theme1.xml><?xml version="1.0" encoding="utf-8"?>
<a:theme xmlns:a="http://schemas.openxmlformats.org/drawingml/2006/main" name="Design padrão">
  <a:themeElements>
    <a:clrScheme name="Design padrã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Design padrão">
      <a:majorFont>
        <a:latin typeface="Arial"/>
        <a:ea typeface=""/>
        <a:cs typeface=""/>
      </a:majorFont>
      <a:minorFont>
        <a:latin typeface="Arial"/>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sign padrã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sign padrã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sign padrã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sign padrã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sign padrã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sign padrã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sign padrã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sign padrã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sign padrã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sign padrã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sign padrã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674</TotalTime>
  <Words>1752</Words>
  <Application>Microsoft Office PowerPoint</Application>
  <PresentationFormat>Widescreen</PresentationFormat>
  <Paragraphs>187</Paragraphs>
  <Slides>17</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17</vt:i4>
      </vt:variant>
    </vt:vector>
  </HeadingPairs>
  <TitlesOfParts>
    <vt:vector size="22" baseType="lpstr">
      <vt:lpstr>Arial</vt:lpstr>
      <vt:lpstr>Calibri</vt:lpstr>
      <vt:lpstr>Roboto</vt:lpstr>
      <vt:lpstr>Wingdings</vt:lpstr>
      <vt:lpstr>Design padrão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Fernando José Firmino Moreira</dc:creator>
  <cp:lastModifiedBy>Fernando José Firmino Moreira</cp:lastModifiedBy>
  <cp:revision>2</cp:revision>
  <dcterms:created xsi:type="dcterms:W3CDTF">2020-03-31T17:30:08Z</dcterms:created>
  <dcterms:modified xsi:type="dcterms:W3CDTF">2021-06-28T18:57:24Z</dcterms:modified>
</cp:coreProperties>
</file>